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4"/>
  </p:sldMasterIdLst>
  <p:notesMasterIdLst>
    <p:notesMasterId r:id="rId24"/>
  </p:notesMasterIdLst>
  <p:handoutMasterIdLst>
    <p:handoutMasterId r:id="rId25"/>
  </p:handoutMasterIdLst>
  <p:sldIdLst>
    <p:sldId id="267" r:id="rId5"/>
    <p:sldId id="269" r:id="rId6"/>
    <p:sldId id="287" r:id="rId7"/>
    <p:sldId id="289" r:id="rId8"/>
    <p:sldId id="290" r:id="rId9"/>
    <p:sldId id="296" r:id="rId10"/>
    <p:sldId id="295" r:id="rId11"/>
    <p:sldId id="272" r:id="rId12"/>
    <p:sldId id="286" r:id="rId13"/>
    <p:sldId id="274" r:id="rId14"/>
    <p:sldId id="297" r:id="rId15"/>
    <p:sldId id="292" r:id="rId16"/>
    <p:sldId id="293" r:id="rId17"/>
    <p:sldId id="270" r:id="rId18"/>
    <p:sldId id="285" r:id="rId19"/>
    <p:sldId id="275" r:id="rId20"/>
    <p:sldId id="288" r:id="rId21"/>
    <p:sldId id="294" r:id="rId22"/>
    <p:sldId id="263" r:id="rId23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FD4941-15D3-8435-4712-863B5094EE71}" v="61" dt="2025-07-01T11:18:05.820"/>
    <p1510:client id="{9EE0CC35-32D4-1C0B-15A4-B33B8F49CDBE}" v="39" dt="2025-07-01T11:21:42.536"/>
    <p1510:client id="{D36C198B-12E7-F5F9-A5FF-1DA832F47086}" v="2" dt="2025-07-01T11:18:18.219"/>
    <p1510:client id="{FC6A568E-15B1-843A-E51B-811B4CD283AB}" v="1" dt="2025-07-01T11:22:57.6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27"/>
        <p:guide pos="214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 FOWLER (Pontlliw Primary School)" userId="S::fowlerh28@hwbcymru.net::3e79e290-326c-4c00-8f8a-6cacbf5b190c" providerId="AD" clId="Web-{9EE0CC35-32D4-1C0B-15A4-B33B8F49CDBE}"/>
    <pc:docChg chg="addSld delSld modSld">
      <pc:chgData name="H FOWLER (Pontlliw Primary School)" userId="S::fowlerh28@hwbcymru.net::3e79e290-326c-4c00-8f8a-6cacbf5b190c" providerId="AD" clId="Web-{9EE0CC35-32D4-1C0B-15A4-B33B8F49CDBE}" dt="2025-07-01T11:21:42.536" v="35" actId="1076"/>
      <pc:docMkLst>
        <pc:docMk/>
      </pc:docMkLst>
      <pc:sldChg chg="modSp del">
        <pc:chgData name="H FOWLER (Pontlliw Primary School)" userId="S::fowlerh28@hwbcymru.net::3e79e290-326c-4c00-8f8a-6cacbf5b190c" providerId="AD" clId="Web-{9EE0CC35-32D4-1C0B-15A4-B33B8F49CDBE}" dt="2025-07-01T11:19:16.625" v="9"/>
        <pc:sldMkLst>
          <pc:docMk/>
          <pc:sldMk cId="2883998438" sldId="297"/>
        </pc:sldMkLst>
        <pc:spChg chg="mod">
          <ac:chgData name="H FOWLER (Pontlliw Primary School)" userId="S::fowlerh28@hwbcymru.net::3e79e290-326c-4c00-8f8a-6cacbf5b190c" providerId="AD" clId="Web-{9EE0CC35-32D4-1C0B-15A4-B33B8F49CDBE}" dt="2025-07-01T11:18:31.967" v="0" actId="20577"/>
          <ac:spMkLst>
            <pc:docMk/>
            <pc:sldMk cId="2883998438" sldId="297"/>
            <ac:spMk id="2" creationId="{5C63F168-5D0F-B703-47AC-9E5BEAD9731F}"/>
          </ac:spMkLst>
        </pc:spChg>
        <pc:spChg chg="mod">
          <ac:chgData name="H FOWLER (Pontlliw Primary School)" userId="S::fowlerh28@hwbcymru.net::3e79e290-326c-4c00-8f8a-6cacbf5b190c" providerId="AD" clId="Web-{9EE0CC35-32D4-1C0B-15A4-B33B8F49CDBE}" dt="2025-07-01T11:18:48.811" v="8" actId="20577"/>
          <ac:spMkLst>
            <pc:docMk/>
            <pc:sldMk cId="2883998438" sldId="297"/>
            <ac:spMk id="3" creationId="{6CFB1762-CB60-3051-3E25-961EE165C86D}"/>
          </ac:spMkLst>
        </pc:spChg>
      </pc:sldChg>
      <pc:sldChg chg="addSp delSp modSp new">
        <pc:chgData name="H FOWLER (Pontlliw Primary School)" userId="S::fowlerh28@hwbcymru.net::3e79e290-326c-4c00-8f8a-6cacbf5b190c" providerId="AD" clId="Web-{9EE0CC35-32D4-1C0B-15A4-B33B8F49CDBE}" dt="2025-07-01T11:21:42.536" v="35" actId="1076"/>
        <pc:sldMkLst>
          <pc:docMk/>
          <pc:sldMk cId="3892789647" sldId="297"/>
        </pc:sldMkLst>
        <pc:spChg chg="mod">
          <ac:chgData name="H FOWLER (Pontlliw Primary School)" userId="S::fowlerh28@hwbcymru.net::3e79e290-326c-4c00-8f8a-6cacbf5b190c" providerId="AD" clId="Web-{9EE0CC35-32D4-1C0B-15A4-B33B8F49CDBE}" dt="2025-07-01T11:19:45.751" v="29" actId="20577"/>
          <ac:spMkLst>
            <pc:docMk/>
            <pc:sldMk cId="3892789647" sldId="297"/>
            <ac:spMk id="2" creationId="{E6C76EED-4076-91FD-D4DE-21F232D8B329}"/>
          </ac:spMkLst>
        </pc:spChg>
        <pc:spChg chg="del">
          <ac:chgData name="H FOWLER (Pontlliw Primary School)" userId="S::fowlerh28@hwbcymru.net::3e79e290-326c-4c00-8f8a-6cacbf5b190c" providerId="AD" clId="Web-{9EE0CC35-32D4-1C0B-15A4-B33B8F49CDBE}" dt="2025-07-01T11:20:50.738" v="30"/>
          <ac:spMkLst>
            <pc:docMk/>
            <pc:sldMk cId="3892789647" sldId="297"/>
            <ac:spMk id="3" creationId="{30F66815-BD38-AD5F-77C4-42F8264019B8}"/>
          </ac:spMkLst>
        </pc:spChg>
        <pc:picChg chg="add mod ord">
          <ac:chgData name="H FOWLER (Pontlliw Primary School)" userId="S::fowlerh28@hwbcymru.net::3e79e290-326c-4c00-8f8a-6cacbf5b190c" providerId="AD" clId="Web-{9EE0CC35-32D4-1C0B-15A4-B33B8F49CDBE}" dt="2025-07-01T11:20:56.769" v="32" actId="14100"/>
          <ac:picMkLst>
            <pc:docMk/>
            <pc:sldMk cId="3892789647" sldId="297"/>
            <ac:picMk id="4" creationId="{AEB06D2C-E434-8A85-3587-D75BB527C9A5}"/>
          </ac:picMkLst>
        </pc:picChg>
        <pc:picChg chg="add mod">
          <ac:chgData name="H FOWLER (Pontlliw Primary School)" userId="S::fowlerh28@hwbcymru.net::3e79e290-326c-4c00-8f8a-6cacbf5b190c" providerId="AD" clId="Web-{9EE0CC35-32D4-1C0B-15A4-B33B8F49CDBE}" dt="2025-07-01T11:21:42.536" v="35" actId="1076"/>
          <ac:picMkLst>
            <pc:docMk/>
            <pc:sldMk cId="3892789647" sldId="297"/>
            <ac:picMk id="5" creationId="{4242C352-104E-1321-0914-061FD0D5E069}"/>
          </ac:picMkLst>
        </pc:picChg>
      </pc:sldChg>
    </pc:docChg>
  </pc:docChgLst>
  <pc:docChgLst>
    <pc:chgData clId="Web-{FC6A568E-15B1-843A-E51B-811B4CD283AB}"/>
    <pc:docChg chg="modSld">
      <pc:chgData name="" userId="" providerId="" clId="Web-{FC6A568E-15B1-843A-E51B-811B4CD283AB}" dt="2025-07-01T11:22:57.667" v="0"/>
      <pc:docMkLst>
        <pc:docMk/>
      </pc:docMkLst>
      <pc:sldChg chg="delSp">
        <pc:chgData name="" userId="" providerId="" clId="Web-{FC6A568E-15B1-843A-E51B-811B4CD283AB}" dt="2025-07-01T11:22:57.667" v="0"/>
        <pc:sldMkLst>
          <pc:docMk/>
          <pc:sldMk cId="0" sldId="267"/>
        </pc:sldMkLst>
        <pc:picChg chg="del">
          <ac:chgData name="" userId="" providerId="" clId="Web-{FC6A568E-15B1-843A-E51B-811B4CD283AB}" dt="2025-07-01T11:22:57.667" v="0"/>
          <ac:picMkLst>
            <pc:docMk/>
            <pc:sldMk cId="0" sldId="267"/>
            <ac:picMk id="10245" creationId="{085A7E39-21FB-7F23-E1DA-BB744C7A29EC}"/>
          </ac:picMkLst>
        </pc:picChg>
      </pc:sldChg>
    </pc:docChg>
  </pc:docChgLst>
  <pc:docChgLst>
    <pc:chgData name="H FOWLER (Pontlliw Primary School)" userId="S::fowlerh28@hwbcymru.net::3e79e290-326c-4c00-8f8a-6cacbf5b190c" providerId="AD" clId="Web-{D36C198B-12E7-F5F9-A5FF-1DA832F47086}"/>
    <pc:docChg chg="modSld">
      <pc:chgData name="H FOWLER (Pontlliw Primary School)" userId="S::fowlerh28@hwbcymru.net::3e79e290-326c-4c00-8f8a-6cacbf5b190c" providerId="AD" clId="Web-{D36C198B-12E7-F5F9-A5FF-1DA832F47086}" dt="2025-07-01T11:18:18.219" v="1" actId="20577"/>
      <pc:docMkLst>
        <pc:docMk/>
      </pc:docMkLst>
      <pc:sldChg chg="modSp">
        <pc:chgData name="H FOWLER (Pontlliw Primary School)" userId="S::fowlerh28@hwbcymru.net::3e79e290-326c-4c00-8f8a-6cacbf5b190c" providerId="AD" clId="Web-{D36C198B-12E7-F5F9-A5FF-1DA832F47086}" dt="2025-07-01T11:18:18.219" v="1" actId="20577"/>
        <pc:sldMkLst>
          <pc:docMk/>
          <pc:sldMk cId="2883998438" sldId="297"/>
        </pc:sldMkLst>
        <pc:spChg chg="mod">
          <ac:chgData name="H FOWLER (Pontlliw Primary School)" userId="S::fowlerh28@hwbcymru.net::3e79e290-326c-4c00-8f8a-6cacbf5b190c" providerId="AD" clId="Web-{D36C198B-12E7-F5F9-A5FF-1DA832F47086}" dt="2025-07-01T11:18:18.219" v="1" actId="20577"/>
          <ac:spMkLst>
            <pc:docMk/>
            <pc:sldMk cId="2883998438" sldId="297"/>
            <ac:spMk id="2" creationId="{5C63F168-5D0F-B703-47AC-9E5BEAD9731F}"/>
          </ac:spMkLst>
        </pc:spChg>
      </pc:sldChg>
    </pc:docChg>
  </pc:docChgLst>
  <pc:docChgLst>
    <pc:chgData name="H FOWLER (Pontlliw Primary School)" userId="S::fowlerh28@hwbcymru.net::3e79e290-326c-4c00-8f8a-6cacbf5b190c" providerId="AD" clId="Web-{13FD4941-15D3-8435-4712-863B5094EE71}"/>
    <pc:docChg chg="addSld modSld">
      <pc:chgData name="H FOWLER (Pontlliw Primary School)" userId="S::fowlerh28@hwbcymru.net::3e79e290-326c-4c00-8f8a-6cacbf5b190c" providerId="AD" clId="Web-{13FD4941-15D3-8435-4712-863B5094EE71}" dt="2025-07-01T11:18:05.820" v="58" actId="20577"/>
      <pc:docMkLst>
        <pc:docMk/>
      </pc:docMkLst>
      <pc:sldChg chg="modSp">
        <pc:chgData name="H FOWLER (Pontlliw Primary School)" userId="S::fowlerh28@hwbcymru.net::3e79e290-326c-4c00-8f8a-6cacbf5b190c" providerId="AD" clId="Web-{13FD4941-15D3-8435-4712-863B5094EE71}" dt="2025-07-01T11:17:24.788" v="52" actId="20577"/>
        <pc:sldMkLst>
          <pc:docMk/>
          <pc:sldMk cId="0" sldId="263"/>
        </pc:sldMkLst>
        <pc:spChg chg="mod">
          <ac:chgData name="H FOWLER (Pontlliw Primary School)" userId="S::fowlerh28@hwbcymru.net::3e79e290-326c-4c00-8f8a-6cacbf5b190c" providerId="AD" clId="Web-{13FD4941-15D3-8435-4712-863B5094EE71}" dt="2025-07-01T11:17:24.788" v="52" actId="20577"/>
          <ac:spMkLst>
            <pc:docMk/>
            <pc:sldMk cId="0" sldId="263"/>
            <ac:spMk id="32770" creationId="{92DA40DA-B3C5-D6D7-90AC-B09C9FAA8D1E}"/>
          </ac:spMkLst>
        </pc:spChg>
      </pc:sldChg>
      <pc:sldChg chg="addSp delSp modSp new">
        <pc:chgData name="H FOWLER (Pontlliw Primary School)" userId="S::fowlerh28@hwbcymru.net::3e79e290-326c-4c00-8f8a-6cacbf5b190c" providerId="AD" clId="Web-{13FD4941-15D3-8435-4712-863B5094EE71}" dt="2025-07-01T11:16:20.880" v="29" actId="14100"/>
        <pc:sldMkLst>
          <pc:docMk/>
          <pc:sldMk cId="2417587205" sldId="295"/>
        </pc:sldMkLst>
        <pc:spChg chg="mod">
          <ac:chgData name="H FOWLER (Pontlliw Primary School)" userId="S::fowlerh28@hwbcymru.net::3e79e290-326c-4c00-8f8a-6cacbf5b190c" providerId="AD" clId="Web-{13FD4941-15D3-8435-4712-863B5094EE71}" dt="2025-07-01T11:16:08.348" v="25" actId="20577"/>
          <ac:spMkLst>
            <pc:docMk/>
            <pc:sldMk cId="2417587205" sldId="295"/>
            <ac:spMk id="2" creationId="{28FAC4B4-886B-A2BB-65F6-442FDA2B2C1D}"/>
          </ac:spMkLst>
        </pc:spChg>
        <pc:spChg chg="del">
          <ac:chgData name="H FOWLER (Pontlliw Primary School)" userId="S::fowlerh28@hwbcymru.net::3e79e290-326c-4c00-8f8a-6cacbf5b190c" providerId="AD" clId="Web-{13FD4941-15D3-8435-4712-863B5094EE71}" dt="2025-07-01T11:15:03.972" v="1"/>
          <ac:spMkLst>
            <pc:docMk/>
            <pc:sldMk cId="2417587205" sldId="295"/>
            <ac:spMk id="3" creationId="{F94D51C8-83BA-B456-245C-B4B9A9AA45E3}"/>
          </ac:spMkLst>
        </pc:spChg>
        <pc:picChg chg="add mod ord">
          <ac:chgData name="H FOWLER (Pontlliw Primary School)" userId="S::fowlerh28@hwbcymru.net::3e79e290-326c-4c00-8f8a-6cacbf5b190c" providerId="AD" clId="Web-{13FD4941-15D3-8435-4712-863B5094EE71}" dt="2025-07-01T11:16:16.802" v="28" actId="1076"/>
          <ac:picMkLst>
            <pc:docMk/>
            <pc:sldMk cId="2417587205" sldId="295"/>
            <ac:picMk id="4" creationId="{DE69C430-1677-025F-A12E-82237C0D2D57}"/>
          </ac:picMkLst>
        </pc:picChg>
        <pc:picChg chg="add mod">
          <ac:chgData name="H FOWLER (Pontlliw Primary School)" userId="S::fowlerh28@hwbcymru.net::3e79e290-326c-4c00-8f8a-6cacbf5b190c" providerId="AD" clId="Web-{13FD4941-15D3-8435-4712-863B5094EE71}" dt="2025-07-01T11:16:20.880" v="29" actId="14100"/>
          <ac:picMkLst>
            <pc:docMk/>
            <pc:sldMk cId="2417587205" sldId="295"/>
            <ac:picMk id="5" creationId="{4F32F25A-4ECA-03B6-6C23-CA19C46A45CE}"/>
          </ac:picMkLst>
        </pc:picChg>
      </pc:sldChg>
      <pc:sldChg chg="modSp new">
        <pc:chgData name="H FOWLER (Pontlliw Primary School)" userId="S::fowlerh28@hwbcymru.net::3e79e290-326c-4c00-8f8a-6cacbf5b190c" providerId="AD" clId="Web-{13FD4941-15D3-8435-4712-863B5094EE71}" dt="2025-07-01T11:16:51.771" v="46" actId="1076"/>
        <pc:sldMkLst>
          <pc:docMk/>
          <pc:sldMk cId="1008944059" sldId="296"/>
        </pc:sldMkLst>
        <pc:spChg chg="mod">
          <ac:chgData name="H FOWLER (Pontlliw Primary School)" userId="S::fowlerh28@hwbcymru.net::3e79e290-326c-4c00-8f8a-6cacbf5b190c" providerId="AD" clId="Web-{13FD4941-15D3-8435-4712-863B5094EE71}" dt="2025-07-01T11:16:48.271" v="45" actId="20577"/>
          <ac:spMkLst>
            <pc:docMk/>
            <pc:sldMk cId="1008944059" sldId="296"/>
            <ac:spMk id="2" creationId="{A5F7A3CD-8C90-4751-4808-C6D810FA34F6}"/>
          </ac:spMkLst>
        </pc:spChg>
        <pc:spChg chg="mod">
          <ac:chgData name="H FOWLER (Pontlliw Primary School)" userId="S::fowlerh28@hwbcymru.net::3e79e290-326c-4c00-8f8a-6cacbf5b190c" providerId="AD" clId="Web-{13FD4941-15D3-8435-4712-863B5094EE71}" dt="2025-07-01T11:16:51.771" v="46" actId="1076"/>
          <ac:spMkLst>
            <pc:docMk/>
            <pc:sldMk cId="1008944059" sldId="296"/>
            <ac:spMk id="3" creationId="{CE876C15-405B-841A-2454-54EAB3FC0F51}"/>
          </ac:spMkLst>
        </pc:spChg>
      </pc:sldChg>
      <pc:sldChg chg="modSp new">
        <pc:chgData name="H FOWLER (Pontlliw Primary School)" userId="S::fowlerh28@hwbcymru.net::3e79e290-326c-4c00-8f8a-6cacbf5b190c" providerId="AD" clId="Web-{13FD4941-15D3-8435-4712-863B5094EE71}" dt="2025-07-01T11:18:05.820" v="58" actId="20577"/>
        <pc:sldMkLst>
          <pc:docMk/>
          <pc:sldMk cId="2883998438" sldId="297"/>
        </pc:sldMkLst>
        <pc:spChg chg="mod">
          <ac:chgData name="H FOWLER (Pontlliw Primary School)" userId="S::fowlerh28@hwbcymru.net::3e79e290-326c-4c00-8f8a-6cacbf5b190c" providerId="AD" clId="Web-{13FD4941-15D3-8435-4712-863B5094EE71}" dt="2025-07-01T11:18:05.820" v="58" actId="20577"/>
          <ac:spMkLst>
            <pc:docMk/>
            <pc:sldMk cId="2883998438" sldId="297"/>
            <ac:spMk id="2" creationId="{5C63F168-5D0F-B703-47AC-9E5BEAD9731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F3A87D4-007F-1C1B-FAE1-8F127934FBF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t" anchorCtr="0" compatLnSpc="1">
            <a:prstTxWarp prst="textNoShape">
              <a:avLst/>
            </a:prstTxWarp>
          </a:bodyPr>
          <a:lstStyle>
            <a:lvl1pPr defTabSz="939800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06A9CC03-C1B4-AD04-4E41-513D3FA5EB8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t" anchorCtr="0" compatLnSpc="1">
            <a:prstTxWarp prst="textNoShape">
              <a:avLst/>
            </a:prstTxWarp>
          </a:bodyPr>
          <a:lstStyle>
            <a:lvl1pPr algn="r" defTabSz="939800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0DCD614-D2E0-443A-83AD-82B23F0F7134}" type="datetimeFigureOut">
              <a:rPr lang="en-GB"/>
              <a:pPr>
                <a:defRPr/>
              </a:pPr>
              <a:t>01/07/2025</a:t>
            </a:fld>
            <a:endParaRPr lang="en-GB"/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8D4E35B0-6D41-C0C2-B3F1-A9879E81B57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b" anchorCtr="0" compatLnSpc="1">
            <a:prstTxWarp prst="textNoShape">
              <a:avLst/>
            </a:prstTxWarp>
          </a:bodyPr>
          <a:lstStyle>
            <a:lvl1pPr defTabSz="939800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09" name="Rectangle 5">
            <a:extLst>
              <a:ext uri="{FF2B5EF4-FFF2-40B4-BE49-F238E27FC236}">
                <a16:creationId xmlns:a16="http://schemas.microsoft.com/office/drawing/2014/main" id="{1B4DE704-8D56-3EA1-8653-E3CCD4D66E4D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b" anchorCtr="0" compatLnSpc="1">
            <a:prstTxWarp prst="textNoShape">
              <a:avLst/>
            </a:prstTxWarp>
          </a:bodyPr>
          <a:lstStyle>
            <a:lvl1pPr algn="r" defTabSz="939800">
              <a:defRPr sz="1200" smtClean="0"/>
            </a:lvl1pPr>
          </a:lstStyle>
          <a:p>
            <a:pPr>
              <a:defRPr/>
            </a:pPr>
            <a:fld id="{22EA1429-B703-4D56-A5B3-362FCE52E1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752CD2E-6389-5808-C459-A564D6BAA115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t" anchorCtr="0" compatLnSpc="1">
            <a:prstTxWarp prst="textNoShape">
              <a:avLst/>
            </a:prstTxWarp>
          </a:bodyPr>
          <a:lstStyle>
            <a:lvl1pPr defTabSz="939800" eaLnBrk="1" hangingPunct="1">
              <a:defRPr sz="12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76C645-70A0-6862-6904-382D3892D93B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t" anchorCtr="0" compatLnSpc="1">
            <a:prstTxWarp prst="textNoShape">
              <a:avLst/>
            </a:prstTxWarp>
          </a:bodyPr>
          <a:lstStyle>
            <a:lvl1pPr algn="r" defTabSz="939800" eaLnBrk="1" hangingPunct="1">
              <a:defRPr sz="12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5994E52E-21A9-4468-B88F-F79CCAAB2D28}" type="datetimeFigureOut">
              <a:rPr lang="en-US"/>
              <a:pPr>
                <a:defRPr/>
              </a:pPr>
              <a:t>7/1/2025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74160C0-AC68-8AB0-D6FF-CC341D99736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477CAD1-3215-3930-6779-FD2F59FA78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3288"/>
            <a:ext cx="5438775" cy="446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275C4-8263-3D0F-1DDF-6934B513F78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b" anchorCtr="0" compatLnSpc="1">
            <a:prstTxWarp prst="textNoShape">
              <a:avLst/>
            </a:prstTxWarp>
          </a:bodyPr>
          <a:lstStyle>
            <a:lvl1pPr defTabSz="939800" eaLnBrk="1" hangingPunct="1">
              <a:defRPr sz="12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40CB1E-4A5D-2AAC-2781-1FF83492A3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827" tIns="46914" rIns="93827" bIns="46914" numCol="1" anchor="b" anchorCtr="0" compatLnSpc="1">
            <a:prstTxWarp prst="textNoShape">
              <a:avLst/>
            </a:prstTxWarp>
          </a:bodyPr>
          <a:lstStyle>
            <a:lvl1pPr algn="r" defTabSz="939800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4D6243F-C66F-42A7-9A32-6C4FF59899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Slide Image Placeholder 1">
            <a:extLst>
              <a:ext uri="{FF2B5EF4-FFF2-40B4-BE49-F238E27FC236}">
                <a16:creationId xmlns:a16="http://schemas.microsoft.com/office/drawing/2014/main" id="{76BBE3FE-7690-BBFB-BF2C-AA04E75D0B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6" name="Notes Placeholder 2">
            <a:extLst>
              <a:ext uri="{FF2B5EF4-FFF2-40B4-BE49-F238E27FC236}">
                <a16:creationId xmlns:a16="http://schemas.microsoft.com/office/drawing/2014/main" id="{7FA5A296-48A4-E4BB-FBE1-10763199A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1267" name="Slide Number Placeholder 3">
            <a:extLst>
              <a:ext uri="{FF2B5EF4-FFF2-40B4-BE49-F238E27FC236}">
                <a16:creationId xmlns:a16="http://schemas.microsoft.com/office/drawing/2014/main" id="{AB8B10C2-15CC-39E1-FA13-8CE20D65DC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49DDDC0-B276-463E-B214-063277D594DF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lide Image Placeholder 1">
            <a:extLst>
              <a:ext uri="{FF2B5EF4-FFF2-40B4-BE49-F238E27FC236}">
                <a16:creationId xmlns:a16="http://schemas.microsoft.com/office/drawing/2014/main" id="{4E292F48-B587-0DF8-91A4-A578FDAD80D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4" name="Notes Placeholder 2">
            <a:extLst>
              <a:ext uri="{FF2B5EF4-FFF2-40B4-BE49-F238E27FC236}">
                <a16:creationId xmlns:a16="http://schemas.microsoft.com/office/drawing/2014/main" id="{12ECC23B-F16C-2A3F-5057-CCD9143E24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3315" name="Slide Number Placeholder 3">
            <a:extLst>
              <a:ext uri="{FF2B5EF4-FFF2-40B4-BE49-F238E27FC236}">
                <a16:creationId xmlns:a16="http://schemas.microsoft.com/office/drawing/2014/main" id="{D9CC78F5-7DE1-3A86-6616-31726801E3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A760CFE-E0C1-4EF8-965D-8C193EFF48DD}" type="slidenum">
              <a:rPr lang="en-GB" altLang="en-US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92F90142-2074-D0B5-0758-728CEF2792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Notes Placeholder 2">
            <a:extLst>
              <a:ext uri="{FF2B5EF4-FFF2-40B4-BE49-F238E27FC236}">
                <a16:creationId xmlns:a16="http://schemas.microsoft.com/office/drawing/2014/main" id="{72F842E1-846F-4699-8555-1EB21AC3C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95659548-D993-641D-94EC-AF56BFE86F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C9EEE2B-89BB-4452-8A96-2BBCD46EAFA0}" type="slidenum">
              <a:rPr lang="en-GB" altLang="en-US"/>
              <a:pPr>
                <a:spcBef>
                  <a:spcPct val="0"/>
                </a:spcBef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71A8A8F6-88B4-2F01-4630-7E7C31417D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3B30CFB1-3400-8575-F98A-EA5184476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3BDCD63F-2FDF-E356-8C62-EDC2807C63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6911421-7DBF-4213-85DD-4EAA73DA4F7D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>
            <a:extLst>
              <a:ext uri="{FF2B5EF4-FFF2-40B4-BE49-F238E27FC236}">
                <a16:creationId xmlns:a16="http://schemas.microsoft.com/office/drawing/2014/main" id="{2876C676-F5B0-F523-10D8-389C3816680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>
            <a:extLst>
              <a:ext uri="{FF2B5EF4-FFF2-40B4-BE49-F238E27FC236}">
                <a16:creationId xmlns:a16="http://schemas.microsoft.com/office/drawing/2014/main" id="{4FDF4613-F58E-5A5C-41A6-F9E875C381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0483" name="Slide Number Placeholder 3">
            <a:extLst>
              <a:ext uri="{FF2B5EF4-FFF2-40B4-BE49-F238E27FC236}">
                <a16:creationId xmlns:a16="http://schemas.microsoft.com/office/drawing/2014/main" id="{D8EE5588-3CF0-E75B-365B-1B7C29FB93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74B932A-295E-4ABC-B752-0AC72983A24A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>
            <a:extLst>
              <a:ext uri="{FF2B5EF4-FFF2-40B4-BE49-F238E27FC236}">
                <a16:creationId xmlns:a16="http://schemas.microsoft.com/office/drawing/2014/main" id="{D587532E-563D-1904-F40C-B96A7E6F7D8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Notes Placeholder 2">
            <a:extLst>
              <a:ext uri="{FF2B5EF4-FFF2-40B4-BE49-F238E27FC236}">
                <a16:creationId xmlns:a16="http://schemas.microsoft.com/office/drawing/2014/main" id="{C1CE2798-777F-BC11-B946-5AE7D6D85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2531" name="Slide Number Placeholder 3">
            <a:extLst>
              <a:ext uri="{FF2B5EF4-FFF2-40B4-BE49-F238E27FC236}">
                <a16:creationId xmlns:a16="http://schemas.microsoft.com/office/drawing/2014/main" id="{D1255339-0368-BEC7-4020-CADA7EEE6A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95D034-EFDE-490C-B4EE-16243013A425}" type="slidenum">
              <a:rPr lang="en-GB" altLang="en-US"/>
              <a:pPr>
                <a:spcBef>
                  <a:spcPct val="0"/>
                </a:spcBef>
              </a:pPr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>
            <a:extLst>
              <a:ext uri="{FF2B5EF4-FFF2-40B4-BE49-F238E27FC236}">
                <a16:creationId xmlns:a16="http://schemas.microsoft.com/office/drawing/2014/main" id="{5A296894-F7E7-7417-1C0D-631C9E3340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Notes Placeholder 2">
            <a:extLst>
              <a:ext uri="{FF2B5EF4-FFF2-40B4-BE49-F238E27FC236}">
                <a16:creationId xmlns:a16="http://schemas.microsoft.com/office/drawing/2014/main" id="{0BB8F484-CAF6-206C-91C2-ACAEFCB72D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7651" name="Slide Number Placeholder 3">
            <a:extLst>
              <a:ext uri="{FF2B5EF4-FFF2-40B4-BE49-F238E27FC236}">
                <a16:creationId xmlns:a16="http://schemas.microsoft.com/office/drawing/2014/main" id="{CD17B00A-C33A-ABE9-1FF8-70D00BAE2D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7378995-6475-4AC3-ABEB-D83C0E508013}" type="slidenum">
              <a:rPr lang="en-GB" altLang="en-US"/>
              <a:pPr>
                <a:spcBef>
                  <a:spcPct val="0"/>
                </a:spcBef>
              </a:pPr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4E03970C-F9EE-80F6-066D-6A812D3F507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DF6F2D4A-8304-651A-29DF-350D57654F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42F142D3-4388-E0B5-84AB-F3EC340176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41AAF10-DF35-464D-AA63-CA76BAABEBE5}" type="slidenum">
              <a:rPr lang="en-GB" altLang="en-US"/>
              <a:pPr>
                <a:spcBef>
                  <a:spcPct val="0"/>
                </a:spcBef>
              </a:pPr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F983B72C-0D18-8F5F-7A04-80F4DBB17EA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E2753861-7E9E-3316-7C91-42388E4B27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614B5DE2-7286-2428-4D02-8257DBFCD1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3CEA18-D916-4ACF-B11F-F2FF14596E67}" type="slidenum">
              <a:rPr lang="en-GB" altLang="en-US"/>
              <a:pPr>
                <a:spcBef>
                  <a:spcPct val="0"/>
                </a:spcBef>
              </a:pPr>
              <a:t>19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74078-1EC6-45DD-A3D0-3166DEE7D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777D8-D85F-4BA6-B196-651B7B076EAD}" type="datetimeFigureOut">
              <a:rPr lang="en-US"/>
              <a:pPr>
                <a:defRPr/>
              </a:pPr>
              <a:t>7/1/2025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6F693-2AE9-90EC-69C1-CD5338997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B3F071-0D62-D8DA-D9AF-6BD64B2D9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8C5BC-6B20-4859-AB8D-B5C5818213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16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8DADCC-64FC-CCE5-E9B2-03AA01995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5A9B4-84D3-460E-9290-9A6335BEB415}" type="datetimeFigureOut">
              <a:rPr lang="en-US"/>
              <a:pPr>
                <a:defRPr/>
              </a:pPr>
              <a:t>7/1/2025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E37C9-7232-99F7-ED21-A4A77F388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549BD-3E81-BEA0-A146-E78BA5371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9342B-448F-446B-BE45-4BC1130E36F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3236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2A5BA1-8847-231A-A91A-83AA013B9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BE0BB-B382-4DB2-B605-898ECB4A88FF}" type="datetimeFigureOut">
              <a:rPr lang="en-US"/>
              <a:pPr>
                <a:defRPr/>
              </a:pPr>
              <a:t>7/1/2025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A49AA-6F21-156C-29AE-F442E9273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BF1C5-EBAE-C570-23C2-0419CD02C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021EC-1A43-47E0-BAD2-22EB2D4C00C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3600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46CD96E-D01B-DBAD-E304-81ECAA4EA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0D7F1-1A3C-4EA6-B877-26093A214954}" type="datetimeFigureOut">
              <a:rPr lang="en-US"/>
              <a:pPr>
                <a:defRPr/>
              </a:pPr>
              <a:t>7/1/2025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855A7A-0328-733D-254A-179713B09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90A496E-7972-7E35-6FAA-857E8A1EF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CA276-D79F-41E4-B8C3-474C964333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875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1661EC8-381D-6CE3-349B-3FBD56AD2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A344D-B24B-432B-B1AA-8672A5C81023}" type="datetimeFigureOut">
              <a:rPr lang="en-US"/>
              <a:pPr>
                <a:defRPr/>
              </a:pPr>
              <a:t>7/1/2025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8B9C6BF-C78B-5A47-D993-2FDDB5AAA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D3BAF8E-3F3D-C18C-A59A-5E0B64817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EE7A0-6BF9-4FD4-994A-243C5909E6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0919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180F95A-C41B-2B6D-BAA1-7FF2576BB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F8767-90D8-4F8B-BFF0-5F74EC1B310D}" type="datetimeFigureOut">
              <a:rPr lang="en-US"/>
              <a:pPr>
                <a:defRPr/>
              </a:pPr>
              <a:t>7/1/2025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71304E5-0E03-8551-B585-D090AF1A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89CEB36-3C3E-C89C-C372-012A5C608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351C5-9952-4F98-8554-41CC6C4700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9630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B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A60467E-59D5-F9F7-EA10-765A065CDBD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DDB0666-5B31-1507-AEEC-ED215ADD6E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CF66B-5D93-84D7-48C2-37CC37A496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8B656B-C6A0-4F96-B426-099158819114}" type="datetimeFigureOut">
              <a:rPr lang="en-US"/>
              <a:pPr>
                <a:defRPr/>
              </a:pPr>
              <a:t>7/1/2025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CF0F9-F789-D300-255F-3AD14189D2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B7B33-DCAA-AF85-BFF7-1F291F1E1E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A36348E-CBF7-49A6-B460-64C1462B889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>
            <a:extLst>
              <a:ext uri="{FF2B5EF4-FFF2-40B4-BE49-F238E27FC236}">
                <a16:creationId xmlns:a16="http://schemas.microsoft.com/office/drawing/2014/main" id="{07E07FC2-D27E-7BAC-9827-756618470B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636588"/>
            <a:ext cx="7742237" cy="949325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FF00"/>
                </a:solidFill>
              </a:rPr>
              <a:t>Ysgol Gynradd Pontlliw</a:t>
            </a:r>
            <a:br>
              <a:rPr lang="en-GB" altLang="en-US" b="1">
                <a:solidFill>
                  <a:srgbClr val="FFFF00"/>
                </a:solidFill>
              </a:rPr>
            </a:br>
            <a:r>
              <a:rPr lang="en-GB" altLang="en-US" b="1">
                <a:solidFill>
                  <a:srgbClr val="FFFF00"/>
                </a:solidFill>
              </a:rPr>
              <a:t>Pontlliw Primary School</a:t>
            </a:r>
          </a:p>
        </p:txBody>
      </p:sp>
      <p:sp>
        <p:nvSpPr>
          <p:cNvPr id="10242" name="Subtitle 2">
            <a:extLst>
              <a:ext uri="{FF2B5EF4-FFF2-40B4-BE49-F238E27FC236}">
                <a16:creationId xmlns:a16="http://schemas.microsoft.com/office/drawing/2014/main" id="{3F83DBAA-B029-208A-3C97-3CC92756F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4438" y="5992813"/>
            <a:ext cx="7858125" cy="1341437"/>
          </a:xfrm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rgbClr val="FFFF00"/>
                </a:solidFill>
              </a:rPr>
              <a:t>Year 5  - Blwyddyn 5 </a:t>
            </a:r>
          </a:p>
          <a:p>
            <a:pPr eaLnBrk="1" hangingPunct="1"/>
            <a:endParaRPr lang="en-GB" altLang="en-US" sz="3600">
              <a:solidFill>
                <a:srgbClr val="FFFF00"/>
              </a:solidFill>
            </a:endParaRPr>
          </a:p>
        </p:txBody>
      </p:sp>
      <p:pic>
        <p:nvPicPr>
          <p:cNvPr id="10243" name="Picture 1">
            <a:extLst>
              <a:ext uri="{FF2B5EF4-FFF2-40B4-BE49-F238E27FC236}">
                <a16:creationId xmlns:a16="http://schemas.microsoft.com/office/drawing/2014/main" id="{FBE457EF-D734-3119-46E2-A6E0DA632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5489575"/>
            <a:ext cx="110331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1">
            <a:extLst>
              <a:ext uri="{FF2B5EF4-FFF2-40B4-BE49-F238E27FC236}">
                <a16:creationId xmlns:a16="http://schemas.microsoft.com/office/drawing/2014/main" id="{81FB64B4-E444-AFF2-EF5E-D6C5623B1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5481638"/>
            <a:ext cx="70866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 b="1">
                <a:latin typeface="Arial" panose="020B0604020202020204" pitchFamily="34" charset="0"/>
              </a:rPr>
              <a:t>“Anything is possible, anything can be”</a:t>
            </a:r>
            <a:br>
              <a:rPr lang="en-GB" altLang="en-US" b="1">
                <a:latin typeface="Arial" panose="020B0604020202020204" pitchFamily="34" charset="0"/>
              </a:rPr>
            </a:br>
            <a:endParaRPr lang="en-GB" altLang="en-US" b="1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>
            <a:extLst>
              <a:ext uri="{FF2B5EF4-FFF2-40B4-BE49-F238E27FC236}">
                <a16:creationId xmlns:a16="http://schemas.microsoft.com/office/drawing/2014/main" id="{35E1E3CB-1627-703E-1FFD-2F71037F3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404938" y="252413"/>
            <a:ext cx="8229601" cy="1143000"/>
          </a:xfrm>
        </p:spPr>
        <p:txBody>
          <a:bodyPr/>
          <a:lstStyle/>
          <a:p>
            <a:r>
              <a:rPr lang="en-GB" altLang="en-US" b="1">
                <a:solidFill>
                  <a:srgbClr val="FFFF00"/>
                </a:solidFill>
              </a:rPr>
              <a:t>Aims of the School</a:t>
            </a:r>
            <a:r>
              <a:rPr lang="en-GB" altLang="en-US"/>
              <a:t> 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EDB83050-8707-9695-0856-ECED75126E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425" y="1628775"/>
            <a:ext cx="4633913" cy="3025775"/>
          </a:xfrm>
        </p:spPr>
        <p:txBody>
          <a:bodyPr/>
          <a:lstStyle/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/>
              <a:t>We are very proud of our 3 values; </a:t>
            </a: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3600" b="1">
                <a:solidFill>
                  <a:srgbClr val="FFFF00"/>
                </a:solidFill>
              </a:rPr>
              <a:t>Respect, </a:t>
            </a: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3600" b="1">
                <a:solidFill>
                  <a:srgbClr val="FFFF00"/>
                </a:solidFill>
              </a:rPr>
              <a:t>Care, </a:t>
            </a: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altLang="en-US" sz="3600" b="1">
                <a:solidFill>
                  <a:srgbClr val="FFFF00"/>
                </a:solidFill>
              </a:rPr>
              <a:t>Community.</a:t>
            </a: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sz="2800"/>
          </a:p>
          <a:p>
            <a:pPr marL="457200" indent="-457200">
              <a:spcBef>
                <a:spcPct val="0"/>
              </a:spcBef>
              <a:defRPr/>
            </a:pPr>
            <a:endParaRPr lang="en-GB" altLang="en-US" sz="2800"/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13FD9097-C1D0-0ED6-72F9-24F174F7B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52413"/>
            <a:ext cx="11128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>
            <a:extLst>
              <a:ext uri="{FF2B5EF4-FFF2-40B4-BE49-F238E27FC236}">
                <a16:creationId xmlns:a16="http://schemas.microsoft.com/office/drawing/2014/main" id="{47B848AB-1315-2731-1D17-4D5B19E0D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538" y="3868738"/>
            <a:ext cx="3525837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>
            <a:extLst>
              <a:ext uri="{FF2B5EF4-FFF2-40B4-BE49-F238E27FC236}">
                <a16:creationId xmlns:a16="http://schemas.microsoft.com/office/drawing/2014/main" id="{E4A1BE9F-87B6-876A-87C0-21F540A0A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n-GB" altLang="en-US" b="1">
                <a:solidFill>
                  <a:srgbClr val="FFFF00"/>
                </a:solidFill>
              </a:rPr>
              <a:t>Aims of Year 5</a:t>
            </a:r>
            <a:r>
              <a:rPr lang="en-GB" altLang="en-US"/>
              <a:t> 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F9043BD3-E4D4-F0FE-B7FF-EB6FBDE5E7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3388" y="1395413"/>
            <a:ext cx="8229600" cy="3484562"/>
          </a:xfrm>
        </p:spPr>
        <p:txBody>
          <a:bodyPr/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the children to be happy and have a love for learning! </a:t>
            </a:r>
            <a:endParaRPr lang="en-GB" sz="2800">
              <a:solidFill>
                <a:srgbClr val="0000FF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>
              <a:solidFill>
                <a:srgbClr val="FFFF00"/>
              </a:solidFill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/>
              <a:t>To develop the ability to work collaboratively.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/>
              <a:t>To continue to develop independence and maturity in preparation for Year 6 and beyond.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>
              <a:solidFill>
                <a:srgbClr val="0000FF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en-GB" altLang="en-US">
              <a:solidFill>
                <a:srgbClr val="FFFF00"/>
              </a:solidFill>
            </a:endParaRPr>
          </a:p>
        </p:txBody>
      </p:sp>
      <p:pic>
        <p:nvPicPr>
          <p:cNvPr id="14339" name="Picture 1">
            <a:extLst>
              <a:ext uri="{FF2B5EF4-FFF2-40B4-BE49-F238E27FC236}">
                <a16:creationId xmlns:a16="http://schemas.microsoft.com/office/drawing/2014/main" id="{0F46DEFA-B76D-CF50-8C1C-BC3BEB8D5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60350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7" descr="Free Pictures Of Teachers Working Together, Download Free Clip Art ...">
            <a:extLst>
              <a:ext uri="{FF2B5EF4-FFF2-40B4-BE49-F238E27FC236}">
                <a16:creationId xmlns:a16="http://schemas.microsoft.com/office/drawing/2014/main" id="{39CD70AA-9F10-D6F1-FC19-1EACE2EAB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4725988"/>
            <a:ext cx="7204075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>
            <a:extLst>
              <a:ext uri="{FF2B5EF4-FFF2-40B4-BE49-F238E27FC236}">
                <a16:creationId xmlns:a16="http://schemas.microsoft.com/office/drawing/2014/main" id="{0D3623CF-7FA2-EBC9-E9F0-673097DAA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/>
          <a:lstStyle/>
          <a:p>
            <a:r>
              <a:rPr lang="en-GB" altLang="en-US" b="1">
                <a:solidFill>
                  <a:srgbClr val="FFFF00"/>
                </a:solidFill>
              </a:rPr>
              <a:t>Areas of Learning</a:t>
            </a:r>
            <a:endParaRPr lang="en-GB" alt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2519892D-0540-6016-621A-D9700E4E4C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6075" y="1268413"/>
            <a:ext cx="8229600" cy="4010025"/>
          </a:xfrm>
        </p:spPr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/>
              <a:t>The children will undertake activities and fun learning experiences that explore all 6 Areas of Learning and Experiences.​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/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/>
              <a:t>The 6 </a:t>
            </a:r>
            <a:r>
              <a:rPr lang="en-GB" sz="2800" err="1"/>
              <a:t>AoLEs</a:t>
            </a:r>
            <a:r>
              <a:rPr lang="en-GB" sz="2800"/>
              <a:t> are: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/>
              <a:t>LLC – Language, Literacy &amp; Communication</a:t>
            </a:r>
            <a:endParaRPr lang="en-GB" sz="2800">
              <a:solidFill>
                <a:srgbClr val="FFFF00"/>
              </a:solidFill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>
                <a:solidFill>
                  <a:srgbClr val="FFFF00"/>
                </a:solidFill>
              </a:rPr>
              <a:t>MN – Mathematics &amp; Numeracy</a:t>
            </a:r>
            <a:endParaRPr lang="en-GB" sz="2800">
              <a:solidFill>
                <a:srgbClr val="0000FF"/>
              </a:solidFill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/>
              <a:t>HWB – Health &amp; Wellbeing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>
                <a:solidFill>
                  <a:srgbClr val="FFFF00"/>
                </a:solidFill>
              </a:rPr>
              <a:t>EA – Expressive Arts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/>
              <a:t>ST – Science &amp; Technology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>
                <a:solidFill>
                  <a:srgbClr val="FFFF00"/>
                </a:solidFill>
              </a:rPr>
              <a:t>H - Humanities</a:t>
            </a:r>
            <a:endParaRPr lang="en-GB" sz="2800">
              <a:solidFill>
                <a:srgbClr val="0000FF"/>
              </a:solidFill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/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>
              <a:solidFill>
                <a:srgbClr val="0000FF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buFont typeface="Arial" charset="0"/>
              <a:buChar char="•"/>
              <a:defRPr/>
            </a:pPr>
            <a:endParaRPr lang="en-GB" altLang="en-US">
              <a:solidFill>
                <a:srgbClr val="FFFF00"/>
              </a:solidFill>
            </a:endParaRPr>
          </a:p>
        </p:txBody>
      </p:sp>
      <p:pic>
        <p:nvPicPr>
          <p:cNvPr id="16387" name="Picture 1">
            <a:extLst>
              <a:ext uri="{FF2B5EF4-FFF2-40B4-BE49-F238E27FC236}">
                <a16:creationId xmlns:a16="http://schemas.microsoft.com/office/drawing/2014/main" id="{784E1603-9903-90F2-B8A3-C183AED0A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60350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NEW CURRICULUM AWARENESS AND ENGAGEMENT EVENT (NORTH WALES) – CWVYS">
            <a:extLst>
              <a:ext uri="{FF2B5EF4-FFF2-40B4-BE49-F238E27FC236}">
                <a16:creationId xmlns:a16="http://schemas.microsoft.com/office/drawing/2014/main" id="{34454B13-68E2-2714-063F-9FAD0D3C9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410075"/>
            <a:ext cx="2425700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>
            <a:extLst>
              <a:ext uri="{FF2B5EF4-FFF2-40B4-BE49-F238E27FC236}">
                <a16:creationId xmlns:a16="http://schemas.microsoft.com/office/drawing/2014/main" id="{2F06DDFF-0112-AB70-8218-8D586CCDA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EDB86-D996-4DF8-AD2D-CDECCA8E8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138" y="1557338"/>
            <a:ext cx="8229600" cy="4525962"/>
          </a:xfrm>
        </p:spPr>
        <p:txBody>
          <a:bodyPr/>
          <a:lstStyle/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>
              <a:defRPr/>
            </a:pPr>
            <a:endParaRPr lang="en-GB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800">
                <a:solidFill>
                  <a:srgbClr val="FFFF00"/>
                </a:solidFill>
              </a:rPr>
              <a:t>Starting Seeds- Nursery/ Reception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800">
                <a:solidFill>
                  <a:srgbClr val="FFFF00"/>
                </a:solidFill>
              </a:rPr>
              <a:t>Tremendous Trunks- Years 1, 2 and 3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800">
                <a:solidFill>
                  <a:srgbClr val="FFFF00"/>
                </a:solidFill>
              </a:rPr>
              <a:t>Brilliant Branches- Year 4, 5 &amp; 6</a:t>
            </a: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2739EC84-2686-51FF-E5DC-2EAE89BC7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74638"/>
            <a:ext cx="712787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7A3CD-8C90-4751-4808-C6D810FA3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>
                <a:solidFill>
                  <a:srgbClr val="FFFF00"/>
                </a:solidFill>
                <a:ea typeface="Calibri"/>
                <a:cs typeface="Calibri"/>
              </a:rPr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76C15-405B-841A-2454-54EAB3FC0F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516" y="1426580"/>
            <a:ext cx="8229600" cy="4525963"/>
          </a:xfrm>
        </p:spPr>
        <p:txBody>
          <a:bodyPr/>
          <a:lstStyle/>
          <a:p>
            <a:pPr algn="ctr"/>
            <a:r>
              <a:rPr lang="en-GB" sz="2000">
                <a:ea typeface="Calibri"/>
                <a:cs typeface="Calibri"/>
              </a:rPr>
              <a:t>Assessment plays a fundamental role in enabling us to support children to make progress at a pace that is </a:t>
            </a:r>
            <a:r>
              <a:rPr lang="en-GB" sz="2000" b="1">
                <a:ea typeface="Calibri"/>
                <a:cs typeface="Calibri"/>
              </a:rPr>
              <a:t>appropriate to them</a:t>
            </a:r>
            <a:r>
              <a:rPr lang="en-GB" sz="2000">
                <a:ea typeface="Calibri"/>
                <a:cs typeface="Calibri"/>
              </a:rPr>
              <a:t>, ensuring they are supported and challenged accordingly. It should contribute to developing a </a:t>
            </a:r>
            <a:r>
              <a:rPr lang="en-GB" sz="2000" b="1">
                <a:ea typeface="Calibri"/>
                <a:cs typeface="Calibri"/>
              </a:rPr>
              <a:t>holistic picture </a:t>
            </a:r>
            <a:r>
              <a:rPr lang="en-GB" sz="2000">
                <a:ea typeface="Calibri"/>
                <a:cs typeface="Calibri"/>
              </a:rPr>
              <a:t>of your child- their strengths, the ways in which they learn and their areas for development- to inform next steps in teaching and learning. </a:t>
            </a:r>
            <a:endParaRPr lang="en-GB">
              <a:ea typeface="Calibri"/>
              <a:cs typeface="Calibri"/>
            </a:endParaRPr>
          </a:p>
          <a:p>
            <a:pPr algn="ctr"/>
            <a:r>
              <a:rPr lang="en-GB" sz="2000">
                <a:ea typeface="Calibri"/>
                <a:cs typeface="Calibri"/>
              </a:rPr>
              <a:t>Assessment has three main roles in the process of enabling children’s progression. It provides us with information so that we can:</a:t>
            </a:r>
            <a:endParaRPr lang="en-GB"/>
          </a:p>
          <a:p>
            <a:pPr algn="ctr"/>
            <a:r>
              <a:rPr lang="en-GB" sz="2000">
                <a:ea typeface="+mn-lt"/>
                <a:cs typeface="+mn-lt"/>
              </a:rPr>
              <a:t>-</a:t>
            </a:r>
            <a:r>
              <a:rPr lang="en-GB" sz="2000">
                <a:ea typeface="Calibri"/>
                <a:cs typeface="Calibri"/>
              </a:rPr>
              <a:t>Support individual children on an ongoing, day-to-day basis.</a:t>
            </a:r>
            <a:endParaRPr lang="en-GB"/>
          </a:p>
          <a:p>
            <a:pPr algn="ctr"/>
            <a:r>
              <a:rPr lang="en-GB" sz="2000">
                <a:ea typeface="+mn-lt"/>
                <a:cs typeface="+mn-lt"/>
              </a:rPr>
              <a:t>-</a:t>
            </a:r>
            <a:r>
              <a:rPr lang="en-GB" sz="2000">
                <a:ea typeface="Calibri"/>
                <a:cs typeface="Calibri"/>
              </a:rPr>
              <a:t>Identify, capture and reflect on individual children’s progress over time</a:t>
            </a:r>
            <a:endParaRPr lang="en-GB"/>
          </a:p>
          <a:p>
            <a:pPr algn="ctr"/>
            <a:r>
              <a:rPr lang="en-GB" sz="2000">
                <a:ea typeface="+mn-lt"/>
                <a:cs typeface="+mn-lt"/>
              </a:rPr>
              <a:t>-</a:t>
            </a:r>
            <a:r>
              <a:rPr lang="en-GB" sz="2000">
                <a:ea typeface="Calibri"/>
                <a:cs typeface="Calibri"/>
              </a:rPr>
              <a:t>Understand the progress of different groups of children in order to reflect on practice</a:t>
            </a:r>
            <a:r>
              <a:rPr lang="en-GB">
                <a:ea typeface="Calibri"/>
                <a:cs typeface="Calibri"/>
              </a:rPr>
              <a:t>. </a:t>
            </a:r>
            <a:endParaRPr lang="en-GB"/>
          </a:p>
          <a:p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8944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AC4B4-886B-A2BB-65F6-442FDA2B2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>
                <a:solidFill>
                  <a:srgbClr val="FFFF00"/>
                </a:solidFill>
                <a:ea typeface="Calibri"/>
                <a:cs typeface="Calibri"/>
              </a:rPr>
              <a:t>Learning Dispositions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E69C430-1677-025F-A12E-82237C0D2D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844586" y="3037389"/>
            <a:ext cx="5454830" cy="359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4F32F25A-4ECA-03B6-6C23-CA19C46A4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84" y="1300892"/>
            <a:ext cx="8999317" cy="460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587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>
            <a:extLst>
              <a:ext uri="{FF2B5EF4-FFF2-40B4-BE49-F238E27FC236}">
                <a16:creationId xmlns:a16="http://schemas.microsoft.com/office/drawing/2014/main" id="{A9FA0F46-51A7-21D0-0C6A-C8A05367C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5413"/>
            <a:ext cx="8229600" cy="1143000"/>
          </a:xfrm>
        </p:spPr>
        <p:txBody>
          <a:bodyPr/>
          <a:lstStyle/>
          <a:p>
            <a:r>
              <a:rPr lang="en-GB" altLang="en-US" b="1">
                <a:solidFill>
                  <a:srgbClr val="FFFF00"/>
                </a:solidFill>
              </a:rPr>
              <a:t>Big Questions  </a:t>
            </a:r>
          </a:p>
        </p:txBody>
      </p:sp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1EFC1321-4D55-28E3-AA0D-CE94B7568F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1344613"/>
            <a:ext cx="8856662" cy="1143000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FFFF00"/>
                </a:solidFill>
              </a:rPr>
              <a:t>   </a:t>
            </a:r>
            <a:r>
              <a:rPr lang="en-GB" altLang="en-US" sz="2000" b="1">
                <a:solidFill>
                  <a:srgbClr val="FFFF00"/>
                </a:solidFill>
              </a:rPr>
              <a:t>This year we will be broadening our learning opportunities through the use of </a:t>
            </a:r>
            <a:br>
              <a:rPr lang="en-GB" altLang="en-US" sz="2000" b="1">
                <a:solidFill>
                  <a:srgbClr val="FFFF00"/>
                </a:solidFill>
              </a:rPr>
            </a:br>
            <a:r>
              <a:rPr lang="en-GB" altLang="en-US" sz="2000" b="1">
                <a:solidFill>
                  <a:srgbClr val="FFFF00"/>
                </a:solidFill>
              </a:rPr>
              <a:t>“Big Questions”. </a:t>
            </a:r>
          </a:p>
          <a:p>
            <a:pPr algn="ctr">
              <a:buFont typeface="Arial" panose="020B0604020202020204" pitchFamily="34" charset="0"/>
              <a:buNone/>
            </a:pPr>
            <a:br>
              <a:rPr lang="en-GB" altLang="en-US" b="1">
                <a:solidFill>
                  <a:srgbClr val="FFFF00"/>
                </a:solidFill>
              </a:rPr>
            </a:br>
            <a:endParaRPr lang="en-GB" altLang="en-US" b="1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br>
              <a:rPr lang="en-GB" altLang="en-US" sz="2400" b="1">
                <a:solidFill>
                  <a:srgbClr val="FFFF00"/>
                </a:solidFill>
              </a:rPr>
            </a:br>
            <a:br>
              <a:rPr lang="en-GB" altLang="en-US" sz="2400" b="1">
                <a:solidFill>
                  <a:srgbClr val="FFFF00"/>
                </a:solidFill>
              </a:rPr>
            </a:br>
            <a:endParaRPr lang="en-GB" altLang="en-US" sz="2400" b="1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endParaRPr lang="en-GB" altLang="en-US"/>
          </a:p>
          <a:p>
            <a:pPr>
              <a:buFont typeface="Arial" panose="020B0604020202020204" pitchFamily="34" charset="0"/>
              <a:buNone/>
            </a:pPr>
            <a:endParaRPr lang="en-GB" altLang="en-US" b="1">
              <a:solidFill>
                <a:srgbClr val="FFC000"/>
              </a:solidFill>
            </a:endParaRPr>
          </a:p>
        </p:txBody>
      </p:sp>
      <p:pic>
        <p:nvPicPr>
          <p:cNvPr id="19459" name="Picture 1">
            <a:extLst>
              <a:ext uri="{FF2B5EF4-FFF2-40B4-BE49-F238E27FC236}">
                <a16:creationId xmlns:a16="http://schemas.microsoft.com/office/drawing/2014/main" id="{94855918-703D-1F75-6E4C-FA45398E3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75" y="182563"/>
            <a:ext cx="11033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2">
            <a:extLst>
              <a:ext uri="{FF2B5EF4-FFF2-40B4-BE49-F238E27FC236}">
                <a16:creationId xmlns:a16="http://schemas.microsoft.com/office/drawing/2014/main" id="{05CFF206-F4FF-0F17-4D08-6E9D80D5F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636838"/>
            <a:ext cx="31781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/>
              <a:t>Autumn Term</a:t>
            </a:r>
          </a:p>
          <a:p>
            <a:pPr algn="ctr"/>
            <a:r>
              <a:rPr lang="en-US" altLang="en-US"/>
              <a:t>Do we have a greater impact on the world now than in the past?</a:t>
            </a:r>
          </a:p>
        </p:txBody>
      </p:sp>
      <p:sp>
        <p:nvSpPr>
          <p:cNvPr id="19461" name="TextBox 3">
            <a:extLst>
              <a:ext uri="{FF2B5EF4-FFF2-40B4-BE49-F238E27FC236}">
                <a16:creationId xmlns:a16="http://schemas.microsoft.com/office/drawing/2014/main" id="{EC0AA5FE-93F2-FFF2-B160-7706A8553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9288" y="3676650"/>
            <a:ext cx="31781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/>
              <a:t>Spring Term</a:t>
            </a:r>
          </a:p>
          <a:p>
            <a:pPr algn="ctr"/>
            <a:r>
              <a:rPr lang="en-US" altLang="en-US"/>
              <a:t>How does where we live affect us?</a:t>
            </a:r>
          </a:p>
        </p:txBody>
      </p:sp>
      <p:sp>
        <p:nvSpPr>
          <p:cNvPr id="19462" name="TextBox 4">
            <a:extLst>
              <a:ext uri="{FF2B5EF4-FFF2-40B4-BE49-F238E27FC236}">
                <a16:creationId xmlns:a16="http://schemas.microsoft.com/office/drawing/2014/main" id="{BE2ECBE1-0A8B-53A0-9C92-BE2D6D865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2708275"/>
            <a:ext cx="31781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en-US"/>
              <a:t>Summer Term</a:t>
            </a:r>
          </a:p>
          <a:p>
            <a:pPr algn="ctr"/>
            <a:r>
              <a:rPr lang="en-US" altLang="en-US"/>
              <a:t>How do forces affect us?</a:t>
            </a:r>
          </a:p>
        </p:txBody>
      </p:sp>
      <p:pic>
        <p:nvPicPr>
          <p:cNvPr id="19463" name="Picture 6" descr="A group of kids posing for a picture&#10;&#10;Description automatically generated">
            <a:extLst>
              <a:ext uri="{FF2B5EF4-FFF2-40B4-BE49-F238E27FC236}">
                <a16:creationId xmlns:a16="http://schemas.microsoft.com/office/drawing/2014/main" id="{4E1ADE2B-3364-3EF7-E554-BAAFA7261B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50" y="4395788"/>
            <a:ext cx="3005138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9" descr="A child in a yellow scarf&#10;&#10;Description automatically generated">
            <a:extLst>
              <a:ext uri="{FF2B5EF4-FFF2-40B4-BE49-F238E27FC236}">
                <a16:creationId xmlns:a16="http://schemas.microsoft.com/office/drawing/2014/main" id="{D9790490-2F2A-7917-3C88-AEC0D64AD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4002088"/>
            <a:ext cx="1792287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>
            <a:extLst>
              <a:ext uri="{FF2B5EF4-FFF2-40B4-BE49-F238E27FC236}">
                <a16:creationId xmlns:a16="http://schemas.microsoft.com/office/drawing/2014/main" id="{30799B93-A2B5-D106-8C05-94EB54ADE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50" y="1127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FF00"/>
                </a:solidFill>
              </a:rPr>
              <a:t>PE</a:t>
            </a:r>
            <a:endParaRPr lang="en-GB" altLang="en-US">
              <a:solidFill>
                <a:srgbClr val="FFFF00"/>
              </a:solidFill>
            </a:endParaRP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3C92BFB8-1993-A6C5-7C6E-FE3D72643B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241925"/>
          </a:xfrm>
        </p:spPr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b="1" u="sng">
                <a:solidFill>
                  <a:srgbClr val="FFFF00"/>
                </a:solidFill>
              </a:rPr>
              <a:t>P.E Kit:</a:t>
            </a:r>
            <a:br>
              <a:rPr lang="en-GB" sz="2800">
                <a:solidFill>
                  <a:srgbClr val="0000FF"/>
                </a:solidFill>
              </a:rPr>
            </a:br>
            <a:r>
              <a:rPr lang="en-GB" sz="2000"/>
              <a:t>Suggested clothing includes navy jogging bottoms/shorts and white polo shirt to be worn. Long hair to be tied back and no jewellery.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1600"/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/>
              <a:t>Year 5 children are allowed to come to school wearing their kits if they would prefer as it saves time and space with changing.</a:t>
            </a:r>
            <a:endParaRPr lang="en-GB" sz="2400"/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000"/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00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>
              <a:solidFill>
                <a:srgbClr val="0000FF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b="1" u="sng">
                <a:solidFill>
                  <a:srgbClr val="FFFF00"/>
                </a:solidFill>
              </a:rPr>
              <a:t>P.E Sessions: 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/>
              <a:t>x2 P.E sessions a week.  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/>
              <a:t>P.E days TBC.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 b="1" u="sng">
              <a:solidFill>
                <a:srgbClr val="0000FF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>
                <a:solidFill>
                  <a:srgbClr val="FFFF00"/>
                </a:solidFill>
              </a:rPr>
              <a:t>*Swimming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defRPr/>
            </a:pPr>
            <a:endParaRPr lang="en-GB" altLang="en-US">
              <a:solidFill>
                <a:srgbClr val="FFFF00"/>
              </a:solidFill>
            </a:endParaRPr>
          </a:p>
        </p:txBody>
      </p:sp>
      <p:pic>
        <p:nvPicPr>
          <p:cNvPr id="21507" name="Picture 1">
            <a:extLst>
              <a:ext uri="{FF2B5EF4-FFF2-40B4-BE49-F238E27FC236}">
                <a16:creationId xmlns:a16="http://schemas.microsoft.com/office/drawing/2014/main" id="{F745F687-A723-AEA8-5F9D-DFFF78FCD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7650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9" descr="Year 3 Physical Literacy Session!">
            <a:extLst>
              <a:ext uri="{FF2B5EF4-FFF2-40B4-BE49-F238E27FC236}">
                <a16:creationId xmlns:a16="http://schemas.microsoft.com/office/drawing/2014/main" id="{A1531295-F932-A151-58B7-54DEDCE86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650" y="3432175"/>
            <a:ext cx="4121150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>
            <a:extLst>
              <a:ext uri="{FF2B5EF4-FFF2-40B4-BE49-F238E27FC236}">
                <a16:creationId xmlns:a16="http://schemas.microsoft.com/office/drawing/2014/main" id="{7C92061C-D9A3-5FA3-5145-79E8CD92C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8438"/>
            <a:ext cx="8229600" cy="1143000"/>
          </a:xfrm>
        </p:spPr>
        <p:txBody>
          <a:bodyPr/>
          <a:lstStyle/>
          <a:p>
            <a:r>
              <a:rPr lang="en-GB" altLang="en-US" b="1">
                <a:solidFill>
                  <a:srgbClr val="FFFF00"/>
                </a:solidFill>
              </a:rPr>
              <a:t>Daily Timetable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6CD3E0BE-9062-A5D0-FDA4-49BAF2003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363" y="1282700"/>
            <a:ext cx="8713787" cy="5141913"/>
          </a:xfrm>
        </p:spPr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400" b="1" u="sng">
                <a:solidFill>
                  <a:srgbClr val="FFFF00"/>
                </a:solidFill>
              </a:rPr>
              <a:t>Morning: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/>
              <a:t>Guided Reading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/>
              <a:t>Mathematics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/>
              <a:t>English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>
              <a:solidFill>
                <a:srgbClr val="0000FF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u="sng">
                <a:solidFill>
                  <a:srgbClr val="FFFF00"/>
                </a:solidFill>
              </a:rPr>
              <a:t>Afternoon:</a:t>
            </a:r>
            <a:br>
              <a:rPr lang="en-GB" sz="2400">
                <a:solidFill>
                  <a:srgbClr val="0000FF"/>
                </a:solidFill>
              </a:rPr>
            </a:br>
            <a:r>
              <a:rPr lang="en-GB" sz="2400"/>
              <a:t>Welsh Drilling Sessions – 10 minutes every afternoon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/>
              <a:t>Topic Sessions linked to Big questions &amp; Independent Missions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/>
              <a:t>PE sessions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40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>
              <a:solidFill>
                <a:srgbClr val="FFFF00"/>
              </a:solidFill>
            </a:endParaRPr>
          </a:p>
        </p:txBody>
      </p:sp>
      <p:pic>
        <p:nvPicPr>
          <p:cNvPr id="23555" name="Picture 1">
            <a:extLst>
              <a:ext uri="{FF2B5EF4-FFF2-40B4-BE49-F238E27FC236}">
                <a16:creationId xmlns:a16="http://schemas.microsoft.com/office/drawing/2014/main" id="{E932A51B-E0C3-705A-A07E-89CD03928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900" y="266700"/>
            <a:ext cx="110331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76EED-4076-91FD-D4DE-21F232D8B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>
                <a:solidFill>
                  <a:srgbClr val="FFFF00"/>
                </a:solidFill>
                <a:ea typeface="Calibri"/>
                <a:cs typeface="Calibri"/>
              </a:rPr>
              <a:t>Welsh Language Development</a:t>
            </a:r>
          </a:p>
        </p:txBody>
      </p:sp>
      <p:pic>
        <p:nvPicPr>
          <p:cNvPr id="4" name="Content Placeholder 3" descr="A group of text boxes&#10;&#10;AI-generated content may be incorrect.">
            <a:extLst>
              <a:ext uri="{FF2B5EF4-FFF2-40B4-BE49-F238E27FC236}">
                <a16:creationId xmlns:a16="http://schemas.microsoft.com/office/drawing/2014/main" id="{AEB06D2C-E434-8A85-3587-D75BB527C9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86282" y="1311965"/>
            <a:ext cx="4072068" cy="5249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A group of text boxes&#10;&#10;AI-generated content may be incorrect.">
            <a:extLst>
              <a:ext uri="{FF2B5EF4-FFF2-40B4-BE49-F238E27FC236}">
                <a16:creationId xmlns:a16="http://schemas.microsoft.com/office/drawing/2014/main" id="{4242C352-104E-1321-0914-061FD0D5E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8693" y="1340733"/>
            <a:ext cx="4044284" cy="521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789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4">
            <a:extLst>
              <a:ext uri="{FF2B5EF4-FFF2-40B4-BE49-F238E27FC236}">
                <a16:creationId xmlns:a16="http://schemas.microsoft.com/office/drawing/2014/main" id="{BC86D16B-FFCD-E6E4-90AB-F5D3D1EED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41338" y="0"/>
            <a:ext cx="7886701" cy="993775"/>
          </a:xfrm>
        </p:spPr>
        <p:txBody>
          <a:bodyPr/>
          <a:lstStyle/>
          <a:p>
            <a:r>
              <a:rPr lang="en-GB" altLang="en-US" b="1" u="sng">
                <a:solidFill>
                  <a:srgbClr val="FFFF00"/>
                </a:solidFill>
              </a:rPr>
              <a:t>Health and Well-Being: RSE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6F055A-BD89-64C2-BE11-E2C3B3B3467C}"/>
              </a:ext>
            </a:extLst>
          </p:cNvPr>
          <p:cNvSpPr txBox="1"/>
          <p:nvPr/>
        </p:nvSpPr>
        <p:spPr>
          <a:xfrm>
            <a:off x="252413" y="800100"/>
            <a:ext cx="8637587" cy="5256213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>
              <a:defRPr/>
            </a:pPr>
            <a:endParaRPr lang="en-GB" sz="2100" b="1">
              <a:latin typeface="+mn-lt"/>
            </a:endParaRPr>
          </a:p>
          <a:p>
            <a:pPr algn="ctr">
              <a:defRPr/>
            </a:pPr>
            <a:r>
              <a:rPr lang="en-GB" sz="2800" b="1">
                <a:latin typeface="+mn-lt"/>
              </a:rPr>
              <a:t>What is RSE?</a:t>
            </a:r>
          </a:p>
          <a:p>
            <a:pPr algn="ctr">
              <a:defRPr/>
            </a:pPr>
            <a:r>
              <a:rPr lang="en-GB" sz="2400">
                <a:latin typeface="+mn-lt"/>
              </a:rPr>
              <a:t>Our priority in Pontlliw is that our pupils are </a:t>
            </a:r>
            <a:r>
              <a:rPr lang="en-GB" sz="2400" b="1">
                <a:latin typeface="+mn-lt"/>
              </a:rPr>
              <a:t>happy, safe and healthy</a:t>
            </a:r>
            <a:r>
              <a:rPr lang="en-GB" sz="2400">
                <a:latin typeface="+mn-lt"/>
              </a:rPr>
              <a:t>, therefore it is important they learn about topics such as, healthy relationships, keeping safe, and that they are confident to raise issues with responsible adults.</a:t>
            </a:r>
          </a:p>
          <a:p>
            <a:pPr algn="ctr">
              <a:defRPr/>
            </a:pPr>
            <a:endParaRPr lang="en-GB" sz="2400">
              <a:latin typeface="+mn-lt"/>
            </a:endParaRPr>
          </a:p>
          <a:p>
            <a:pPr algn="ctr">
              <a:defRPr/>
            </a:pPr>
            <a:r>
              <a:rPr lang="en-GB" sz="2400">
                <a:latin typeface="+mn-lt"/>
              </a:rPr>
              <a:t>Parents have a central role to play in supporting their children, however there is also a crucial role for schools - especially in a world where there is so much inaccurate and misleading information and harmful materials, circulating online. Our RSE curriculum is designed to </a:t>
            </a:r>
            <a:r>
              <a:rPr lang="en-GB" sz="2400" b="1">
                <a:latin typeface="+mn-lt"/>
              </a:rPr>
              <a:t>safeguard </a:t>
            </a:r>
            <a:r>
              <a:rPr lang="en-GB" sz="2400">
                <a:latin typeface="+mn-lt"/>
              </a:rPr>
              <a:t>all our children, supporting them to develop knowledge, skills and behaviours that will assist in protecting them throughout their lives. ​ </a:t>
            </a:r>
          </a:p>
        </p:txBody>
      </p:sp>
      <p:pic>
        <p:nvPicPr>
          <p:cNvPr id="24579" name="Picture 2">
            <a:extLst>
              <a:ext uri="{FF2B5EF4-FFF2-40B4-BE49-F238E27FC236}">
                <a16:creationId xmlns:a16="http://schemas.microsoft.com/office/drawing/2014/main" id="{830FCB50-F79C-9325-6595-3149A8CEE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288" y="4999038"/>
            <a:ext cx="8651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4">
            <a:extLst>
              <a:ext uri="{FF2B5EF4-FFF2-40B4-BE49-F238E27FC236}">
                <a16:creationId xmlns:a16="http://schemas.microsoft.com/office/drawing/2014/main" id="{DC341DFC-93D9-242C-0081-49584D08B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168275"/>
            <a:ext cx="7886700" cy="993775"/>
          </a:xfrm>
        </p:spPr>
        <p:txBody>
          <a:bodyPr/>
          <a:lstStyle/>
          <a:p>
            <a:r>
              <a:rPr lang="en-GB" altLang="en-US" b="1" u="sng">
                <a:solidFill>
                  <a:srgbClr val="FFFF00"/>
                </a:solidFill>
              </a:rPr>
              <a:t>Health and Well-Being: RSE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E2E81-1083-8320-D1C1-257A7EC655D5}"/>
              </a:ext>
            </a:extLst>
          </p:cNvPr>
          <p:cNvSpPr txBox="1"/>
          <p:nvPr/>
        </p:nvSpPr>
        <p:spPr>
          <a:xfrm>
            <a:off x="254000" y="1628775"/>
            <a:ext cx="8636000" cy="2654300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algn="ctr">
              <a:defRPr/>
            </a:pPr>
            <a:r>
              <a:rPr lang="en-GB" sz="2400">
                <a:latin typeface="+mn-lt"/>
              </a:rPr>
              <a:t>Our RSE curriculum has been co-constructed with all members of our school community, including staff, governors, pupils, parents/carers and external professions such as the school nurse.</a:t>
            </a:r>
          </a:p>
          <a:p>
            <a:pPr algn="ctr">
              <a:defRPr/>
            </a:pPr>
            <a:endParaRPr lang="en-GB" sz="2400">
              <a:latin typeface="+mn-lt"/>
            </a:endParaRPr>
          </a:p>
          <a:p>
            <a:pPr algn="ctr">
              <a:defRPr/>
            </a:pPr>
            <a:r>
              <a:rPr lang="en-GB" sz="2400">
                <a:latin typeface="+mn-lt"/>
              </a:rPr>
              <a:t>Great care has been taken to ensure that all learning within RSE is </a:t>
            </a:r>
            <a:r>
              <a:rPr lang="en-GB" sz="2400" b="1">
                <a:latin typeface="+mn-lt"/>
              </a:rPr>
              <a:t>developmentally appropriate </a:t>
            </a:r>
            <a:r>
              <a:rPr lang="en-GB" sz="2400">
                <a:latin typeface="+mn-lt"/>
              </a:rPr>
              <a:t>to ensure that pupils are not exposed to things that aren’t appropriate to their age and development.</a:t>
            </a:r>
          </a:p>
        </p:txBody>
      </p:sp>
      <p:pic>
        <p:nvPicPr>
          <p:cNvPr id="25603" name="Picture 2">
            <a:extLst>
              <a:ext uri="{FF2B5EF4-FFF2-40B4-BE49-F238E27FC236}">
                <a16:creationId xmlns:a16="http://schemas.microsoft.com/office/drawing/2014/main" id="{9C4F6DAA-2DD2-D6C7-6F43-82D2C1993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813" y="230188"/>
            <a:ext cx="86518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2">
            <a:extLst>
              <a:ext uri="{FF2B5EF4-FFF2-40B4-BE49-F238E27FC236}">
                <a16:creationId xmlns:a16="http://schemas.microsoft.com/office/drawing/2014/main" id="{2CD161A6-17F6-AA6F-D99A-4E840D116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650" y="4818063"/>
            <a:ext cx="53467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>
            <a:extLst>
              <a:ext uri="{FF2B5EF4-FFF2-40B4-BE49-F238E27FC236}">
                <a16:creationId xmlns:a16="http://schemas.microsoft.com/office/drawing/2014/main" id="{BA4DA6E5-F39E-08A6-AED1-AD2D1A44F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27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FF00"/>
                </a:solidFill>
              </a:rPr>
              <a:t>Working together </a:t>
            </a:r>
            <a:r>
              <a:rPr lang="en-GB" altLang="en-US">
                <a:solidFill>
                  <a:srgbClr val="FFFF00"/>
                </a:solidFill>
              </a:rPr>
              <a:t>   </a:t>
            </a:r>
          </a:p>
        </p:txBody>
      </p:sp>
      <p:sp>
        <p:nvSpPr>
          <p:cNvPr id="26626" name="Content Placeholder 2">
            <a:extLst>
              <a:ext uri="{FF2B5EF4-FFF2-40B4-BE49-F238E27FC236}">
                <a16:creationId xmlns:a16="http://schemas.microsoft.com/office/drawing/2014/main" id="{63AC9B19-7A89-E245-178D-8836403CF8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241925"/>
          </a:xfrm>
        </p:spPr>
        <p:txBody>
          <a:bodyPr/>
          <a:lstStyle/>
          <a:p>
            <a:r>
              <a:rPr lang="en-GB" altLang="en-US" sz="2800"/>
              <a:t>Reading – weekly reading </a:t>
            </a:r>
            <a:r>
              <a:rPr lang="en-US" altLang="en-US" sz="2800"/>
              <a:t>​</a:t>
            </a:r>
            <a:endParaRPr lang="en-US" altLang="en-US" sz="2400">
              <a:latin typeface="Arial" panose="020B0604020202020204" pitchFamily="34" charset="0"/>
            </a:endParaRPr>
          </a:p>
          <a:p>
            <a:r>
              <a:rPr lang="en-GB" altLang="en-US" sz="2800"/>
              <a:t>Spelling. </a:t>
            </a:r>
            <a:r>
              <a:rPr lang="en-US" altLang="en-US" sz="2800"/>
              <a:t>​</a:t>
            </a:r>
            <a:endParaRPr lang="en-US" altLang="en-US" sz="2400">
              <a:latin typeface="Arial" panose="020B0604020202020204" pitchFamily="34" charset="0"/>
            </a:endParaRPr>
          </a:p>
          <a:p>
            <a:r>
              <a:rPr lang="en-GB" altLang="en-US" sz="2800"/>
              <a:t>Maths – Weekly timetable recall</a:t>
            </a:r>
            <a:r>
              <a:rPr lang="en-US" altLang="en-US" sz="2800"/>
              <a:t>​</a:t>
            </a:r>
            <a:endParaRPr lang="en-US" altLang="en-US" sz="2400">
              <a:latin typeface="Arial" panose="020B0604020202020204" pitchFamily="34" charset="0"/>
            </a:endParaRPr>
          </a:p>
          <a:p>
            <a:r>
              <a:rPr lang="en-GB" altLang="en-US" sz="2800"/>
              <a:t>Mental Maths Homework books </a:t>
            </a:r>
            <a:r>
              <a:rPr lang="en-US" altLang="en-US" sz="2800"/>
              <a:t>​</a:t>
            </a:r>
            <a:endParaRPr lang="en-US" altLang="en-US" sz="2400">
              <a:latin typeface="Arial" panose="020B0604020202020204" pitchFamily="34" charset="0"/>
            </a:endParaRPr>
          </a:p>
          <a:p>
            <a:r>
              <a:rPr lang="en-GB" altLang="en-US" sz="2800"/>
              <a:t>and online learning where appropriate</a:t>
            </a:r>
            <a:r>
              <a:rPr lang="en-US" altLang="en-US" sz="2800"/>
              <a:t>​</a:t>
            </a:r>
            <a:endParaRPr lang="en-US" altLang="en-US" sz="2400">
              <a:latin typeface="Arial" panose="020B0604020202020204" pitchFamily="34" charset="0"/>
            </a:endParaRPr>
          </a:p>
          <a:p>
            <a:r>
              <a:rPr lang="en-GB" altLang="en-US" sz="2800"/>
              <a:t> Sharing information or concerns your child may have </a:t>
            </a:r>
            <a:endParaRPr lang="en-US" altLang="en-US" sz="2400">
              <a:latin typeface="Arial" panose="020B0604020202020204" pitchFamily="34" charset="0"/>
            </a:endParaRPr>
          </a:p>
          <a:p>
            <a:pPr eaLnBrk="1" hangingPunct="1"/>
            <a:endParaRPr lang="en-GB" altLang="en-US">
              <a:solidFill>
                <a:srgbClr val="FFFF00"/>
              </a:solidFill>
            </a:endParaRPr>
          </a:p>
          <a:p>
            <a:pPr eaLnBrk="1" hangingPunct="1"/>
            <a:endParaRPr lang="en-GB" altLang="en-US">
              <a:solidFill>
                <a:srgbClr val="FFFF00"/>
              </a:solidFill>
            </a:endParaRPr>
          </a:p>
          <a:p>
            <a:pPr eaLnBrk="1" hangingPunct="1"/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/>
            <a:endParaRPr lang="en-GB" altLang="en-US">
              <a:solidFill>
                <a:srgbClr val="FFFF00"/>
              </a:solidFill>
            </a:endParaRPr>
          </a:p>
        </p:txBody>
      </p:sp>
      <p:pic>
        <p:nvPicPr>
          <p:cNvPr id="26627" name="Picture 1">
            <a:extLst>
              <a:ext uri="{FF2B5EF4-FFF2-40B4-BE49-F238E27FC236}">
                <a16:creationId xmlns:a16="http://schemas.microsoft.com/office/drawing/2014/main" id="{5385CCEA-454F-009D-8DF4-30E3D5110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7650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7">
            <a:extLst>
              <a:ext uri="{FF2B5EF4-FFF2-40B4-BE49-F238E27FC236}">
                <a16:creationId xmlns:a16="http://schemas.microsoft.com/office/drawing/2014/main" id="{885D3C22-0FE7-5029-443E-F21935EF3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743450"/>
            <a:ext cx="2736850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>
            <a:extLst>
              <a:ext uri="{FF2B5EF4-FFF2-40B4-BE49-F238E27FC236}">
                <a16:creationId xmlns:a16="http://schemas.microsoft.com/office/drawing/2014/main" id="{45384932-4D9B-5A1A-E802-6E89F7AAC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>
                <a:solidFill>
                  <a:srgbClr val="FFFF00"/>
                </a:solidFill>
              </a:rPr>
              <a:t>Homework</a:t>
            </a:r>
            <a:endParaRPr lang="en-GB" altLang="en-US">
              <a:solidFill>
                <a:srgbClr val="FFFF00"/>
              </a:solidFill>
            </a:endParaRP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24EA05D3-849E-5F34-2048-8D39166524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1352550"/>
            <a:ext cx="6735763" cy="5241925"/>
          </a:xfrm>
        </p:spPr>
        <p:txBody>
          <a:bodyPr/>
          <a:lstStyle/>
          <a:p>
            <a:pPr>
              <a:defRPr/>
            </a:pPr>
            <a:r>
              <a:rPr lang="en-GB" sz="2800"/>
              <a:t>Spelling lists given out half termly (tested end of term)</a:t>
            </a:r>
            <a:r>
              <a:rPr lang="en-US" sz="2800"/>
              <a:t>​</a:t>
            </a:r>
            <a:endParaRPr lang="en-US" sz="440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GB" sz="2800"/>
              <a:t>Mental Maths continuation​</a:t>
            </a:r>
            <a:endParaRPr lang="en-GB" sz="440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GB" sz="2800"/>
              <a:t>Reading – Ideally daily, or as often as possible</a:t>
            </a:r>
            <a:r>
              <a:rPr lang="en-US" sz="2800"/>
              <a:t>​</a:t>
            </a:r>
            <a:endParaRPr lang="en-US" sz="440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GB" sz="2800"/>
              <a:t>“Helping out” activities</a:t>
            </a:r>
            <a:endParaRPr lang="en-US" sz="4400">
              <a:latin typeface="Arial" panose="020B0604020202020204" pitchFamily="34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GB" altLang="en-US">
              <a:solidFill>
                <a:srgbClr val="FFFF00"/>
              </a:solidFill>
            </a:endParaRPr>
          </a:p>
          <a:p>
            <a:pPr eaLnBrk="1" hangingPunct="1">
              <a:defRPr/>
            </a:pPr>
            <a:endParaRPr lang="en-GB" altLang="en-US">
              <a:solidFill>
                <a:srgbClr val="FFFF00"/>
              </a:solidFill>
            </a:endParaRPr>
          </a:p>
        </p:txBody>
      </p:sp>
      <p:pic>
        <p:nvPicPr>
          <p:cNvPr id="28675" name="Picture 1">
            <a:extLst>
              <a:ext uri="{FF2B5EF4-FFF2-40B4-BE49-F238E27FC236}">
                <a16:creationId xmlns:a16="http://schemas.microsoft.com/office/drawing/2014/main" id="{55F0C76F-DE94-B5B7-2DBE-2088AA66F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7650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>
            <a:extLst>
              <a:ext uri="{FF2B5EF4-FFF2-40B4-BE49-F238E27FC236}">
                <a16:creationId xmlns:a16="http://schemas.microsoft.com/office/drawing/2014/main" id="{49665BDA-443D-A5D9-8440-056BA5972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1763"/>
            <a:ext cx="8229600" cy="1143000"/>
          </a:xfrm>
        </p:spPr>
        <p:txBody>
          <a:bodyPr/>
          <a:lstStyle/>
          <a:p>
            <a:r>
              <a:rPr lang="en-GB" altLang="en-US" b="1">
                <a:solidFill>
                  <a:srgbClr val="FFFF00"/>
                </a:solidFill>
              </a:rPr>
              <a:t>Reward Systems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FB8825B-CC92-AA87-82A9-5DDD0AD0B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6038"/>
          </a:xfrm>
        </p:spPr>
        <p:txBody>
          <a:bodyPr/>
          <a:lstStyle/>
          <a:p>
            <a:pPr>
              <a:defRPr/>
            </a:pPr>
            <a:r>
              <a:rPr lang="en-GB">
                <a:solidFill>
                  <a:srgbClr val="FFFF00"/>
                </a:solidFill>
                <a:latin typeface="Calibri Light" panose="020F0302020204030204" pitchFamily="34" charset="0"/>
              </a:rPr>
              <a:t>Important to build confidence and self belief </a:t>
            </a:r>
            <a:r>
              <a:rPr lang="en-US">
                <a:solidFill>
                  <a:srgbClr val="FFFF00"/>
                </a:solidFill>
                <a:latin typeface="Calibri Light" panose="020F0302020204030204" pitchFamily="34" charset="0"/>
              </a:rPr>
              <a:t>​</a:t>
            </a:r>
            <a:endParaRPr lang="en-US" sz="18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>
              <a:defRPr/>
            </a:pPr>
            <a:r>
              <a:rPr lang="en-GB">
                <a:solidFill>
                  <a:srgbClr val="FFFF00"/>
                </a:solidFill>
                <a:latin typeface="Calibri Light" panose="020F0302020204030204" pitchFamily="34" charset="0"/>
              </a:rPr>
              <a:t>Class Dojo – ensure that you are signed up as children are encouraged to share work themselves</a:t>
            </a:r>
            <a:endParaRPr lang="en-GB" sz="180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1800">
              <a:solidFill>
                <a:srgbClr val="FFFF00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1800" i="1">
              <a:sym typeface="Wingdings" panose="05000000000000000000" pitchFamily="2" charset="2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1800" i="1">
                <a:sym typeface="Wingdings" panose="05000000000000000000" pitchFamily="2" charset="2"/>
              </a:rPr>
              <a:t>	</a:t>
            </a:r>
            <a:endParaRPr lang="en-GB" altLang="en-US">
              <a:solidFill>
                <a:srgbClr val="FFFF00"/>
              </a:solidFill>
            </a:endParaRPr>
          </a:p>
        </p:txBody>
      </p:sp>
      <p:pic>
        <p:nvPicPr>
          <p:cNvPr id="30723" name="Picture 1">
            <a:extLst>
              <a:ext uri="{FF2B5EF4-FFF2-40B4-BE49-F238E27FC236}">
                <a16:creationId xmlns:a16="http://schemas.microsoft.com/office/drawing/2014/main" id="{E5CE7F52-0F45-D6E8-ED98-8A124DC624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33375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5" descr="Community.png">
            <a:extLst>
              <a:ext uri="{FF2B5EF4-FFF2-40B4-BE49-F238E27FC236}">
                <a16:creationId xmlns:a16="http://schemas.microsoft.com/office/drawing/2014/main" id="{1141800E-1E11-04E8-F135-7DB22DE56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310063"/>
            <a:ext cx="3716338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ClassDojo on the App Store">
            <a:extLst>
              <a:ext uri="{FF2B5EF4-FFF2-40B4-BE49-F238E27FC236}">
                <a16:creationId xmlns:a16="http://schemas.microsoft.com/office/drawing/2014/main" id="{5F197E84-E820-7638-C9F5-B0679738F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4000500"/>
            <a:ext cx="1739900" cy="173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>
            <a:extLst>
              <a:ext uri="{FF2B5EF4-FFF2-40B4-BE49-F238E27FC236}">
                <a16:creationId xmlns:a16="http://schemas.microsoft.com/office/drawing/2014/main" id="{B2AD86AD-8110-DFE7-6578-49DE9D1EC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1763"/>
            <a:ext cx="8229600" cy="1143000"/>
          </a:xfrm>
        </p:spPr>
        <p:txBody>
          <a:bodyPr/>
          <a:lstStyle/>
          <a:p>
            <a:r>
              <a:rPr lang="en-GB" altLang="en-US" b="1">
                <a:solidFill>
                  <a:srgbClr val="FFFF00"/>
                </a:solidFill>
              </a:rPr>
              <a:t>Pupil Voice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5E827656-8F86-1467-1A3A-CD879D4D7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6038"/>
          </a:xfrm>
        </p:spPr>
        <p:txBody>
          <a:bodyPr/>
          <a:lstStyle/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u="sng"/>
              <a:t>Every child </a:t>
            </a:r>
            <a:r>
              <a:rPr lang="en-GB"/>
              <a:t>will be part of a Pupil Voice group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err="1"/>
              <a:t>Criw</a:t>
            </a:r>
            <a:r>
              <a:rPr lang="en-GB"/>
              <a:t> </a:t>
            </a:r>
            <a:r>
              <a:rPr lang="en-GB" err="1"/>
              <a:t>Cymraeg</a:t>
            </a:r>
            <a:endParaRPr lang="en-GB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Digital Dragons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Curriculum Council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Healthy Heroes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Safety Soldiers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Eco Warriors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FF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1800">
              <a:solidFill>
                <a:srgbClr val="FFFF00"/>
              </a:solidFill>
            </a:endParaRPr>
          </a:p>
          <a:p>
            <a:pPr>
              <a:defRPr/>
            </a:pPr>
            <a:endParaRPr lang="en-GB" altLang="en-US">
              <a:solidFill>
                <a:srgbClr val="FFFF00"/>
              </a:solidFill>
            </a:endParaRPr>
          </a:p>
        </p:txBody>
      </p:sp>
      <p:pic>
        <p:nvPicPr>
          <p:cNvPr id="31747" name="Picture 1">
            <a:extLst>
              <a:ext uri="{FF2B5EF4-FFF2-40B4-BE49-F238E27FC236}">
                <a16:creationId xmlns:a16="http://schemas.microsoft.com/office/drawing/2014/main" id="{71CD082C-57C0-1882-28A5-512A0D9AB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33375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2" descr="Pupil Voice | St Bridget&amp;#39;s Primary and Early Years Class">
            <a:extLst>
              <a:ext uri="{FF2B5EF4-FFF2-40B4-BE49-F238E27FC236}">
                <a16:creationId xmlns:a16="http://schemas.microsoft.com/office/drawing/2014/main" id="{69657FE3-BD74-AFD3-CCA2-6382B8258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88" y="2624138"/>
            <a:ext cx="3479800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>
            <a:extLst>
              <a:ext uri="{FF2B5EF4-FFF2-40B4-BE49-F238E27FC236}">
                <a16:creationId xmlns:a16="http://schemas.microsoft.com/office/drawing/2014/main" id="{B3081771-B7A3-101A-612D-BDBC69E16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5113"/>
            <a:ext cx="8229600" cy="1143000"/>
          </a:xfrm>
        </p:spPr>
        <p:txBody>
          <a:bodyPr/>
          <a:lstStyle/>
          <a:p>
            <a:r>
              <a:rPr lang="en-GB" altLang="en-US" b="1">
                <a:solidFill>
                  <a:srgbClr val="FFFF00"/>
                </a:solidFill>
              </a:rPr>
              <a:t>Llangrannog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C4814908-2235-4379-CBBB-05DB54773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126037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2 nights in May *TBC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Wide range of activities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Amazing learning experience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£ will be confirmed closer to the time but payment can be made in instalments- plenty of warning.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00FF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1800">
              <a:solidFill>
                <a:srgbClr val="FFFF00"/>
              </a:solidFill>
            </a:endParaRPr>
          </a:p>
          <a:p>
            <a:pPr>
              <a:defRPr/>
            </a:pPr>
            <a:endParaRPr lang="en-GB" altLang="en-US">
              <a:solidFill>
                <a:srgbClr val="FFFF00"/>
              </a:solidFill>
            </a:endParaRPr>
          </a:p>
        </p:txBody>
      </p:sp>
      <p:pic>
        <p:nvPicPr>
          <p:cNvPr id="34819" name="Picture 1">
            <a:extLst>
              <a:ext uri="{FF2B5EF4-FFF2-40B4-BE49-F238E27FC236}">
                <a16:creationId xmlns:a16="http://schemas.microsoft.com/office/drawing/2014/main" id="{4E4D16D8-6AA0-9F37-CE4F-0ED86A7E5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33375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1">
            <a:extLst>
              <a:ext uri="{FF2B5EF4-FFF2-40B4-BE49-F238E27FC236}">
                <a16:creationId xmlns:a16="http://schemas.microsoft.com/office/drawing/2014/main" id="{80CE344F-B8D6-A008-271D-3CE0A8B4E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688" y="4324350"/>
            <a:ext cx="3313112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2">
            <a:extLst>
              <a:ext uri="{FF2B5EF4-FFF2-40B4-BE49-F238E27FC236}">
                <a16:creationId xmlns:a16="http://schemas.microsoft.com/office/drawing/2014/main" id="{4B547AE6-6BBD-F364-B0B3-F676AB8FC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4302125"/>
            <a:ext cx="2200275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>
            <a:extLst>
              <a:ext uri="{FF2B5EF4-FFF2-40B4-BE49-F238E27FC236}">
                <a16:creationId xmlns:a16="http://schemas.microsoft.com/office/drawing/2014/main" id="{A60069DC-5BF3-7578-7409-DF3F6F5B7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>
                <a:solidFill>
                  <a:srgbClr val="FFFF00"/>
                </a:solidFill>
              </a:rPr>
              <a:t>And finally...</a:t>
            </a:r>
          </a:p>
        </p:txBody>
      </p:sp>
      <p:sp>
        <p:nvSpPr>
          <p:cNvPr id="32770" name="Content Placeholder 2">
            <a:extLst>
              <a:ext uri="{FF2B5EF4-FFF2-40B4-BE49-F238E27FC236}">
                <a16:creationId xmlns:a16="http://schemas.microsoft.com/office/drawing/2014/main" id="{92DA40DA-B3C5-D6D7-90AC-B09C9FAA8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263" y="1766888"/>
            <a:ext cx="8499475" cy="276542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/>
              <a:t>Thank you for your continued support. 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b="1"/>
          </a:p>
          <a:p>
            <a:pPr marL="0" indent="0" algn="ctr" eaLnBrk="1" hangingPunct="1">
              <a:buNone/>
            </a:pPr>
            <a:r>
              <a:rPr lang="en-GB" altLang="en-US" b="1"/>
              <a:t>I hope your child enjoys their time in Year 5 </a:t>
            </a:r>
            <a:r>
              <a:rPr lang="en-GB" altLang="en-US" b="1">
                <a:sym typeface="Wingdings" panose="05000000000000000000" pitchFamily="2" charset="2"/>
              </a:rPr>
              <a:t></a:t>
            </a:r>
            <a:endParaRPr lang="en-GB" altLang="en-US"/>
          </a:p>
        </p:txBody>
      </p:sp>
      <p:pic>
        <p:nvPicPr>
          <p:cNvPr id="32771" name="Picture 1">
            <a:extLst>
              <a:ext uri="{FF2B5EF4-FFF2-40B4-BE49-F238E27FC236}">
                <a16:creationId xmlns:a16="http://schemas.microsoft.com/office/drawing/2014/main" id="{A750B2BC-F86D-C5AF-52F6-E0FC2A045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46063"/>
            <a:ext cx="110331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11" descr="A Year of Awesome - Week 1 | Mrs. Beattie's Classroom">
            <a:extLst>
              <a:ext uri="{FF2B5EF4-FFF2-40B4-BE49-F238E27FC236}">
                <a16:creationId xmlns:a16="http://schemas.microsoft.com/office/drawing/2014/main" id="{F457BF92-CD3B-CDAA-29C9-EE432637E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4149725"/>
            <a:ext cx="4321175" cy="217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2e0ec65-5702-4cf4-b829-23c42d276d2d">
      <Terms xmlns="http://schemas.microsoft.com/office/infopath/2007/PartnerControls"/>
    </lcf76f155ced4ddcb4097134ff3c332f>
    <TaxCatchAll xmlns="98fb5c23-feaf-428e-939f-58fc958f6456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DE1D4337D83A4EBA249C9A9AEEA7F4" ma:contentTypeVersion="19" ma:contentTypeDescription="Create a new document." ma:contentTypeScope="" ma:versionID="bed46daed91e4501fe8290113f09168d">
  <xsd:schema xmlns:xsd="http://www.w3.org/2001/XMLSchema" xmlns:xs="http://www.w3.org/2001/XMLSchema" xmlns:p="http://schemas.microsoft.com/office/2006/metadata/properties" xmlns:ns2="52e0ec65-5702-4cf4-b829-23c42d276d2d" xmlns:ns3="98fb5c23-feaf-428e-939f-58fc958f6456" targetNamespace="http://schemas.microsoft.com/office/2006/metadata/properties" ma:root="true" ma:fieldsID="488d638a00d42f65d237c8655b38afda" ns2:_="" ns3:_="">
    <xsd:import namespace="52e0ec65-5702-4cf4-b829-23c42d276d2d"/>
    <xsd:import namespace="98fb5c23-feaf-428e-939f-58fc958f645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e0ec65-5702-4cf4-b829-23c42d276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fb5c23-feaf-428e-939f-58fc958f645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3c5de89-05ab-43ca-b252-d87b52fb2caa}" ma:internalName="TaxCatchAll" ma:showField="CatchAllData" ma:web="98fb5c23-feaf-428e-939f-58fc958f645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AE2490-F220-4415-8DF4-6AA91C224C01}">
  <ds:schemaRefs>
    <ds:schemaRef ds:uri="52e0ec65-5702-4cf4-b829-23c42d276d2d"/>
    <ds:schemaRef ds:uri="98fb5c23-feaf-428e-939f-58fc958f6456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B22E341-F20D-4B63-A721-0375C4649737}">
  <ds:schemaRefs>
    <ds:schemaRef ds:uri="52e0ec65-5702-4cf4-b829-23c42d276d2d"/>
    <ds:schemaRef ds:uri="98fb5c23-feaf-428e-939f-58fc958f645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0884FE9-D63D-E44D-9A16-FAE3B0F6942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Application>Microsoft Office PowerPoint</Application>
  <PresentationFormat>On-screen Show (4:3)</PresentationFormat>
  <Slides>19</Slides>
  <Notes>9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Ysgol Gynradd Pontlliw Pontlliw Primary School</vt:lpstr>
      <vt:lpstr>Aims of the School </vt:lpstr>
      <vt:lpstr>Aims of Year 5 </vt:lpstr>
      <vt:lpstr>Areas of Learning</vt:lpstr>
      <vt:lpstr>PowerPoint Presentation</vt:lpstr>
      <vt:lpstr>Assessment</vt:lpstr>
      <vt:lpstr>Learning Dispositions</vt:lpstr>
      <vt:lpstr>Big Questions  </vt:lpstr>
      <vt:lpstr>PE</vt:lpstr>
      <vt:lpstr>Daily Timetable</vt:lpstr>
      <vt:lpstr>Welsh Language Development</vt:lpstr>
      <vt:lpstr>Health and Well-Being: RSE</vt:lpstr>
      <vt:lpstr>Health and Well-Being: RSE</vt:lpstr>
      <vt:lpstr>Working together    </vt:lpstr>
      <vt:lpstr>Homework</vt:lpstr>
      <vt:lpstr>Reward Systems</vt:lpstr>
      <vt:lpstr>Pupil Voice</vt:lpstr>
      <vt:lpstr>Llangrannog</vt:lpstr>
      <vt:lpstr>And finally...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Cwmrhydyceirw Primary School</dc:title>
  <dc:creator>Geraint Norman</dc:creator>
  <cp:revision>1</cp:revision>
  <cp:lastPrinted>2015-07-13T09:29:26Z</cp:lastPrinted>
  <dcterms:created xsi:type="dcterms:W3CDTF">2008-10-18T10:25:25Z</dcterms:created>
  <dcterms:modified xsi:type="dcterms:W3CDTF">2025-07-01T11:23:19Z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xCatchAll">
    <vt:lpwstr/>
  </property>
  <property fmtid="{D5CDD505-2E9C-101B-9397-08002B2CF9AE}" pid="3" name="lcf76f155ced4ddcb4097134ff3c332f">
    <vt:lpwstr/>
  </property>
  <property fmtid="{D5CDD505-2E9C-101B-9397-08002B2CF9AE}" pid="4" name="MediaServiceImageTags">
    <vt:lpwstr/>
  </property>
  <property fmtid="{D5CDD505-2E9C-101B-9397-08002B2CF9AE}" pid="5" name="ContentTypeId">
    <vt:lpwstr>0x01010099DE1D4337D83A4EBA249C9A9AEEA7F4</vt:lpwstr>
  </property>
</Properties>
</file>