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5" r:id="rId4"/>
  </p:sldMasterIdLst>
  <p:notesMasterIdLst>
    <p:notesMasterId r:id="rId24"/>
  </p:notesMasterIdLst>
  <p:handoutMasterIdLst>
    <p:handoutMasterId r:id="rId25"/>
  </p:handoutMasterIdLst>
  <p:sldIdLst>
    <p:sldId id="267" r:id="rId5"/>
    <p:sldId id="268" r:id="rId6"/>
    <p:sldId id="269" r:id="rId7"/>
    <p:sldId id="276" r:id="rId8"/>
    <p:sldId id="277" r:id="rId9"/>
    <p:sldId id="278" r:id="rId10"/>
    <p:sldId id="291" r:id="rId11"/>
    <p:sldId id="272" r:id="rId12"/>
    <p:sldId id="285" r:id="rId13"/>
    <p:sldId id="286" r:id="rId14"/>
    <p:sldId id="274" r:id="rId15"/>
    <p:sldId id="292" r:id="rId16"/>
    <p:sldId id="279" r:id="rId17"/>
    <p:sldId id="280" r:id="rId18"/>
    <p:sldId id="271" r:id="rId19"/>
    <p:sldId id="256" r:id="rId20"/>
    <p:sldId id="257" r:id="rId21"/>
    <p:sldId id="258" r:id="rId22"/>
    <p:sldId id="263" r:id="rId23"/>
  </p:sldIdLst>
  <p:sldSz cx="9144000" cy="6858000" type="screen4x3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5">
          <p15:clr>
            <a:srgbClr val="A4A3A4"/>
          </p15:clr>
        </p15:guide>
        <p15:guide id="2" pos="22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2068A8-CEC4-4143-B7F4-E08D6C59AF55}" v="25" dt="2023-07-04T15:28:16.3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85" autoAdjust="0"/>
    <p:restoredTop sz="94719" autoAdjust="0"/>
  </p:normalViewPr>
  <p:slideViewPr>
    <p:cSldViewPr>
      <p:cViewPr varScale="1">
        <p:scale>
          <a:sx n="120" d="100"/>
          <a:sy n="120" d="100"/>
        </p:scale>
        <p:origin x="132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2946" y="-102"/>
      </p:cViewPr>
      <p:guideLst>
        <p:guide orient="horz" pos="3225"/>
        <p:guide pos="223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EB3BEE96-A09D-7134-DC4F-4F8B6DB4100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t" anchorCtr="0" compatLnSpc="1">
            <a:prstTxWarp prst="textNoShape">
              <a:avLst/>
            </a:prstTxWarp>
          </a:bodyPr>
          <a:lstStyle>
            <a:lvl1pPr defTabSz="974197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AB921009-1735-D732-4863-282714EC56AB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4313" y="0"/>
            <a:ext cx="3078162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t" anchorCtr="0" compatLnSpc="1">
            <a:prstTxWarp prst="textNoShape">
              <a:avLst/>
            </a:prstTxWarp>
          </a:bodyPr>
          <a:lstStyle>
            <a:lvl1pPr algn="r" defTabSz="974197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6CB33D-008D-F04D-ADC1-681177E7ADAF}" type="datetimeFigureOut">
              <a:rPr lang="en-GB"/>
              <a:pPr>
                <a:defRPr/>
              </a:pPr>
              <a:t>29/06/2025</a:t>
            </a:fld>
            <a:endParaRPr lang="en-GB"/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6449D7F7-458A-4C97-7ED5-56046C83D60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0263"/>
            <a:ext cx="3078163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b" anchorCtr="0" compatLnSpc="1">
            <a:prstTxWarp prst="textNoShape">
              <a:avLst/>
            </a:prstTxWarp>
          </a:bodyPr>
          <a:lstStyle>
            <a:lvl1pPr defTabSz="974197" eaLnBrk="0" hangingPunct="0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A9CDD3C7-127F-4ED7-C66A-F7F60899D2B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4313" y="9720263"/>
            <a:ext cx="3078162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b" anchorCtr="0" compatLnSpc="1">
            <a:prstTxWarp prst="textNoShape">
              <a:avLst/>
            </a:prstTxWarp>
          </a:bodyPr>
          <a:lstStyle>
            <a:lvl1pPr algn="r" defTabSz="973138">
              <a:defRPr sz="1200" smtClean="0"/>
            </a:lvl1pPr>
          </a:lstStyle>
          <a:p>
            <a:pPr>
              <a:defRPr/>
            </a:pPr>
            <a:fld id="{122777C9-B5C7-F142-939A-33E7CECC4E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CD6421C-E64A-AB19-B4D4-87DBA1C82370}"/>
              </a:ext>
            </a:extLst>
          </p:cNvPr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t" anchorCtr="0" compatLnSpc="1">
            <a:prstTxWarp prst="textNoShape">
              <a:avLst/>
            </a:prstTxWarp>
          </a:bodyPr>
          <a:lstStyle>
            <a:lvl1pPr defTabSz="974197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F0D05F-46C4-B1EF-66AB-D9504C8FB20F}"/>
              </a:ext>
            </a:extLst>
          </p:cNvPr>
          <p:cNvSpPr>
            <a:spLocks noGrp="1"/>
          </p:cNvSpPr>
          <p:nvPr>
            <p:ph type="dt" idx="1"/>
          </p:nvPr>
        </p:nvSpPr>
        <p:spPr bwMode="auto">
          <a:xfrm>
            <a:off x="4024313" y="0"/>
            <a:ext cx="3078162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t" anchorCtr="0" compatLnSpc="1">
            <a:prstTxWarp prst="textNoShape">
              <a:avLst/>
            </a:prstTxWarp>
          </a:bodyPr>
          <a:lstStyle>
            <a:lvl1pPr algn="r" defTabSz="974197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87A27A60-790D-6F4B-8C4E-4E7E19F45EF5}" type="datetimeFigureOut">
              <a:rPr lang="en-US"/>
              <a:pPr>
                <a:defRPr/>
              </a:pPr>
              <a:t>6/29/25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596AB11-F8EC-FB30-7552-9B374ED64D9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40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7" tIns="47393" rIns="94787" bIns="47393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1CA2D6E-E499-5FEB-0C10-982295A751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 bwMode="auto">
          <a:xfrm>
            <a:off x="709613" y="4859338"/>
            <a:ext cx="5684837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3F6880-2FCB-26DB-26AB-6B89865EF7C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xfrm>
            <a:off x="0" y="9720263"/>
            <a:ext cx="3078163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b" anchorCtr="0" compatLnSpc="1">
            <a:prstTxWarp prst="textNoShape">
              <a:avLst/>
            </a:prstTxWarp>
          </a:bodyPr>
          <a:lstStyle>
            <a:lvl1pPr defTabSz="974197" eaLnBrk="1" hangingPunct="1">
              <a:defRPr sz="1200"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03403A-F330-376C-2D9D-599F809309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xfrm>
            <a:off x="4024313" y="9720263"/>
            <a:ext cx="3078162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7261" tIns="48631" rIns="97261" bIns="48631" numCol="1" anchor="b" anchorCtr="0" compatLnSpc="1">
            <a:prstTxWarp prst="textNoShape">
              <a:avLst/>
            </a:prstTxWarp>
          </a:bodyPr>
          <a:lstStyle>
            <a:lvl1pPr algn="r" defTabSz="973138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3C4351F-A2DC-DC40-AD21-419450C58D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>
            <a:extLst>
              <a:ext uri="{FF2B5EF4-FFF2-40B4-BE49-F238E27FC236}">
                <a16:creationId xmlns:a16="http://schemas.microsoft.com/office/drawing/2014/main" id="{67D20631-556F-F78B-65DC-AE8DEEA9D5F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>
            <a:extLst>
              <a:ext uri="{FF2B5EF4-FFF2-40B4-BE49-F238E27FC236}">
                <a16:creationId xmlns:a16="http://schemas.microsoft.com/office/drawing/2014/main" id="{52B99BDF-CEC9-8C81-F193-69291218F6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1507" name="Slide Number Placeholder 3">
            <a:extLst>
              <a:ext uri="{FF2B5EF4-FFF2-40B4-BE49-F238E27FC236}">
                <a16:creationId xmlns:a16="http://schemas.microsoft.com/office/drawing/2014/main" id="{81C29E12-C37A-106A-A8C9-471C2AD220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2C3F05D-5CE7-114E-ACCD-10EAAFF01824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>
            <a:extLst>
              <a:ext uri="{FF2B5EF4-FFF2-40B4-BE49-F238E27FC236}">
                <a16:creationId xmlns:a16="http://schemas.microsoft.com/office/drawing/2014/main" id="{2649C481-65C7-74E0-1E25-AD8B0575034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>
            <a:extLst>
              <a:ext uri="{FF2B5EF4-FFF2-40B4-BE49-F238E27FC236}">
                <a16:creationId xmlns:a16="http://schemas.microsoft.com/office/drawing/2014/main" id="{D7C9BA9A-9B28-5576-7901-B41634D50A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8B24A70A-DAED-3C85-02B6-335CC1EFA1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BBF3567-218E-6E4F-A1B3-61BD15872D80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>
            <a:extLst>
              <a:ext uri="{FF2B5EF4-FFF2-40B4-BE49-F238E27FC236}">
                <a16:creationId xmlns:a16="http://schemas.microsoft.com/office/drawing/2014/main" id="{8631061D-DEEF-4F43-D007-4657659190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Notes Placeholder 2">
            <a:extLst>
              <a:ext uri="{FF2B5EF4-FFF2-40B4-BE49-F238E27FC236}">
                <a16:creationId xmlns:a16="http://schemas.microsoft.com/office/drawing/2014/main" id="{0D3A3D45-7552-62F3-7773-502B1FE51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5603" name="Slide Number Placeholder 3">
            <a:extLst>
              <a:ext uri="{FF2B5EF4-FFF2-40B4-BE49-F238E27FC236}">
                <a16:creationId xmlns:a16="http://schemas.microsoft.com/office/drawing/2014/main" id="{5693711B-1EE5-9431-D508-BD5BF8F286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B769911-0BF8-6F40-B2F1-2E351460EDA7}" type="slidenum">
              <a:rPr lang="en-GB" altLang="en-US"/>
              <a:pPr>
                <a:spcBef>
                  <a:spcPct val="0"/>
                </a:spcBef>
              </a:pPr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>
            <a:extLst>
              <a:ext uri="{FF2B5EF4-FFF2-40B4-BE49-F238E27FC236}">
                <a16:creationId xmlns:a16="http://schemas.microsoft.com/office/drawing/2014/main" id="{2E1A8870-0945-7385-4760-56849910E41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Notes Placeholder 2">
            <a:extLst>
              <a:ext uri="{FF2B5EF4-FFF2-40B4-BE49-F238E27FC236}">
                <a16:creationId xmlns:a16="http://schemas.microsoft.com/office/drawing/2014/main" id="{D2974BBF-8F1E-D64A-9F45-68C55D054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29699" name="Slide Number Placeholder 3">
            <a:extLst>
              <a:ext uri="{FF2B5EF4-FFF2-40B4-BE49-F238E27FC236}">
                <a16:creationId xmlns:a16="http://schemas.microsoft.com/office/drawing/2014/main" id="{4ED4A267-66A9-3DEA-53CA-53D7160823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98AE5E0-85B1-8F45-96A2-AB0A33FAD32D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F37AA0C-5BB5-42A4-9CE1-A72DAB0A2269}" type="slidenum">
              <a:rPr lang="en-GB" altLang="en-US" smtClean="0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1093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>
            <a:extLst>
              <a:ext uri="{FF2B5EF4-FFF2-40B4-BE49-F238E27FC236}">
                <a16:creationId xmlns:a16="http://schemas.microsoft.com/office/drawing/2014/main" id="{F99ABC67-B2B4-8068-83EA-04974077664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Notes Placeholder 2">
            <a:extLst>
              <a:ext uri="{FF2B5EF4-FFF2-40B4-BE49-F238E27FC236}">
                <a16:creationId xmlns:a16="http://schemas.microsoft.com/office/drawing/2014/main" id="{200D4DC4-7008-8C9F-8090-403A10F36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1747" name="Slide Number Placeholder 3">
            <a:extLst>
              <a:ext uri="{FF2B5EF4-FFF2-40B4-BE49-F238E27FC236}">
                <a16:creationId xmlns:a16="http://schemas.microsoft.com/office/drawing/2014/main" id="{F08CE579-4BCF-3384-9C4A-DAF98BEE2A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20263E5-7598-E746-A20C-DAE1D5EB3370}" type="slidenum">
              <a:rPr lang="en-GB" altLang="en-US"/>
              <a:pPr>
                <a:spcBef>
                  <a:spcPct val="0"/>
                </a:spcBef>
              </a:pPr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>
            <a:extLst>
              <a:ext uri="{FF2B5EF4-FFF2-40B4-BE49-F238E27FC236}">
                <a16:creationId xmlns:a16="http://schemas.microsoft.com/office/drawing/2014/main" id="{927D2A77-A617-48EA-7008-C8BABC6A6E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2" name="Notes Placeholder 2">
            <a:extLst>
              <a:ext uri="{FF2B5EF4-FFF2-40B4-BE49-F238E27FC236}">
                <a16:creationId xmlns:a16="http://schemas.microsoft.com/office/drawing/2014/main" id="{BD155C84-84A6-0194-1D51-7303F8DB5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5843" name="Slide Number Placeholder 3">
            <a:extLst>
              <a:ext uri="{FF2B5EF4-FFF2-40B4-BE49-F238E27FC236}">
                <a16:creationId xmlns:a16="http://schemas.microsoft.com/office/drawing/2014/main" id="{637E5A39-9B5A-55FF-D74B-DC4774A56D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9398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9398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E256726-F53F-9941-8C9C-9781D76DBF2E}" type="slidenum">
              <a:rPr lang="en-GB" altLang="en-US"/>
              <a:pPr>
                <a:spcBef>
                  <a:spcPct val="0"/>
                </a:spcBef>
              </a:pPr>
              <a:t>14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DBA1298A-8FE1-0ECD-D398-B5B1EF202F6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407C8C87-8E54-470A-0A90-4ACC56FB1D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37891" name="Slide Number Placeholder 3">
            <a:extLst>
              <a:ext uri="{FF2B5EF4-FFF2-40B4-BE49-F238E27FC236}">
                <a16:creationId xmlns:a16="http://schemas.microsoft.com/office/drawing/2014/main" id="{0F74822C-A45A-497E-F4D9-9DD34185E7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765302F-ED4C-6F46-A856-B20D228243C6}" type="slidenum">
              <a:rPr lang="en-GB" altLang="en-US"/>
              <a:pPr>
                <a:spcBef>
                  <a:spcPct val="0"/>
                </a:spcBef>
              </a:pPr>
              <a:t>15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>
            <a:extLst>
              <a:ext uri="{FF2B5EF4-FFF2-40B4-BE49-F238E27FC236}">
                <a16:creationId xmlns:a16="http://schemas.microsoft.com/office/drawing/2014/main" id="{80A977F3-7546-0AB0-1A95-2897B04B2F7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2" name="Notes Placeholder 2">
            <a:extLst>
              <a:ext uri="{FF2B5EF4-FFF2-40B4-BE49-F238E27FC236}">
                <a16:creationId xmlns:a16="http://schemas.microsoft.com/office/drawing/2014/main" id="{97FA89B4-3350-8BAF-5B95-96D879E17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  <p:sp>
        <p:nvSpPr>
          <p:cNvPr id="40963" name="Slide Number Placeholder 3">
            <a:extLst>
              <a:ext uri="{FF2B5EF4-FFF2-40B4-BE49-F238E27FC236}">
                <a16:creationId xmlns:a16="http://schemas.microsoft.com/office/drawing/2014/main" id="{DCFE8FFD-9FE2-A805-864C-0DC52B8A88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69938" indent="-295275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84275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57350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132013" indent="-236538" defTabSz="973138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892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30464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5036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960813" indent="-236538" defTabSz="9731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E06C765-224D-9047-8725-2A6DEB593D68}" type="slidenum">
              <a:rPr lang="en-GB" altLang="en-US"/>
              <a:pPr>
                <a:spcBef>
                  <a:spcPct val="0"/>
                </a:spcBef>
              </a:pPr>
              <a:t>19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56688-AEC7-4CA3-C512-1D9630D39F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839BC3-A240-5337-76C6-2F953B2CA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AE1E06-DBAF-1787-1D66-DDA51E146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B95A1D-5091-B340-A4AF-699D2FAEFB45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3A0F99-7962-4C07-A44C-E68CC879B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B7259F-71B0-F484-EE34-6CD36968F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7D5CC-04AA-CE4E-9228-91FF6D70D5E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5993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39816-9CF3-D471-6626-91AF22249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5B275C-73A7-8CF1-B0D7-FCCD83852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6F0207-51D3-FB4C-9BCC-7091B93E9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2C3921-4379-B24F-9AC6-7E639AB88C5F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AA945A-1670-B99C-4AC4-067F50C8B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658FE-2EC8-A01C-F136-A13D083AD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2FCFCD-83AC-3E40-9A6E-A4C7187C339C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35821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DDD32-B2DC-2711-BE71-DD9478441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2200C-6443-CBA3-337C-2C2A3FB7C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38184-166F-A014-318D-F5AC9A601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3171F3F-D8EB-BF4B-9EB6-66B46981C857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E428E-8B18-7C99-04E1-D19A5691B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9F443C-EA6E-46AB-ED3F-D7B8693C6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A1B7CB-DDF6-4741-B38B-1A300E2CDF83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3507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40657-114D-315A-A271-7A73C2898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43234C-3B1C-461B-E845-04C69D28DC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94B79-3270-1C2D-A52A-5E5CCE656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7554D-2768-FD65-A1B5-713C04EA5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5164B2-F84B-E24A-8D16-73F7A1ED5A0E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A540BE-685A-15F5-35B1-CC0DC8A30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6C3DE4-EC8E-11CA-4BC6-3646E2E0E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28BCD0-768E-584B-B267-B55FFE37C019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7558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43C4F-3D5E-A56A-DDF3-452647CF1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6EA70B-B645-2ECD-265E-CE74E3236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CFC7A9-CF35-0357-189F-042FB3413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76BDE9-D0DC-7EA0-75FA-6698F63E9B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58EF88-369F-FF58-CEA1-E53DE5E3C8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C2764D-4402-2D53-8049-8AB83F975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C28101C-01D0-EA46-892E-78C8A942F384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D58BD4-9F30-A04B-1AE2-0E81248E8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F66884-AF0F-EEFA-8855-9F584DCCF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64BAFF-C9CC-D947-94A5-049D267F2CF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5545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A17F1B-190D-F481-2396-D82A6E888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EDADAF-26B6-5890-93DD-190763737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917CB3-BF4B-9146-9B14-D2FAA2AF6EE3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3C452-A15C-3ED2-5658-A9B1FFBF2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220742-8835-FB54-C438-378A61CC4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1E937-2581-3E4D-BB4D-2DE5D7E54842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14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59C7CB-CBCA-5406-D7B4-793165DFD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CE99C9-6EF0-044E-B6C8-CA6EC534CCFB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4B0FC8E-0A0B-4F0B-D90D-1967C9C7E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BD9182-AFE0-5070-BA07-6D330623F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91249A-937C-CB44-8A61-5338F7B6022F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0518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84CF6-9ADD-4BE6-CB87-AF300ADF5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B1508-770F-3AAC-4A59-E125588D95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C8B54-1EA1-1678-2E2E-8F4863642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37B0F5-4CA0-427F-3967-E4EA6613E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31C64F-06F6-824A-8D3B-890798E6F5C2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3DBC9C-1E94-0466-6458-C03B1ECA9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33373F-2284-5BCF-CCA2-5B204A71A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3AC99E-F96D-E649-AE9F-B8D507E1F12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8788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6D269-4180-8A4D-A757-2B4F9FCBE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5BF5B3-5B4D-9FC2-D44F-E66EB7AD4C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31D133-4F52-559E-01E4-DA321857B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465AE-8BD9-F518-B6FA-013DDF15F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6D4FF0-417A-7342-8BD9-4CC8DE98D8AE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EF8032-8651-E332-0EC8-6E5425247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F7C97D-8B8C-3B03-9829-AE5D3193A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A7D17F-4DEF-2046-9941-169F9AA62E31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7204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C72F8D-CBEE-9A97-33EB-56F1EC836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89DD21-88CE-1596-8585-1D62A6FA8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A5AE4-3A0D-986F-09E4-B1F156208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23DD0C-5CCD-9645-985A-E2911EF7F2FD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D67F7-D368-AA24-8804-4E8DE2121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D1FAF8-E936-560F-C016-4D4525F71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794BF4-4582-D34A-A87E-F7AC3731E2FA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2977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84BACD-58F4-F620-5FC4-761758D62C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0921B-EB23-6C5F-4E96-BEB4B5A165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960D53-25E6-336B-D78A-9D9508E3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67498A7-2CD3-8741-9DB9-B8C7C53EF890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3935DC-DBCE-837D-A342-B5054D16E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62EEC-1853-4F6F-ADE8-F25B78CA5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C4A795-A477-4F4D-A36B-F289F1ADF92D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531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4F93B6-9EB7-854E-5577-0D894160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D8E0A0-91CE-714A-F1FB-0017D610B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E9A7B-6FC3-E777-F793-AEF84E70A7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3E7A84A-B28A-CB4D-A747-8187403F696F}" type="datetimeFigureOut">
              <a:rPr lang="en-US" smtClean="0"/>
              <a:pPr>
                <a:defRPr/>
              </a:pPr>
              <a:t>6/29/25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D4E1B7-E859-2715-56BA-9A9D3CC842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FA3FF0-A037-B980-EA21-19C924A23C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1CF8600-639D-E847-94DF-435938737814}" type="slidenum">
              <a:rPr lang="en-GB" altLang="en-US" smtClean="0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9882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6" r:id="rId1"/>
    <p:sldLayoutId id="2147484117" r:id="rId2"/>
    <p:sldLayoutId id="2147484118" r:id="rId3"/>
    <p:sldLayoutId id="2147484119" r:id="rId4"/>
    <p:sldLayoutId id="2147484120" r:id="rId5"/>
    <p:sldLayoutId id="2147484121" r:id="rId6"/>
    <p:sldLayoutId id="2147484122" r:id="rId7"/>
    <p:sldLayoutId id="2147484123" r:id="rId8"/>
    <p:sldLayoutId id="2147484124" r:id="rId9"/>
    <p:sldLayoutId id="2147484125" r:id="rId10"/>
    <p:sldLayoutId id="214748412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>
            <a:extLst>
              <a:ext uri="{FF2B5EF4-FFF2-40B4-BE49-F238E27FC236}">
                <a16:creationId xmlns:a16="http://schemas.microsoft.com/office/drawing/2014/main" id="{8CED45CB-38AF-951C-AF7E-22B57B97F2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28575"/>
            <a:ext cx="7772400" cy="1500188"/>
          </a:xfrm>
        </p:spPr>
        <p:txBody>
          <a:bodyPr/>
          <a:lstStyle/>
          <a:p>
            <a:pPr eaLnBrk="1" hangingPunct="1"/>
            <a:r>
              <a:rPr lang="en-GB" altLang="en-US" sz="4800" b="1">
                <a:solidFill>
                  <a:schemeClr val="tx1"/>
                </a:solidFill>
              </a:rPr>
              <a:t>Pontlliw Primary School</a:t>
            </a:r>
          </a:p>
        </p:txBody>
      </p:sp>
      <p:sp>
        <p:nvSpPr>
          <p:cNvPr id="20482" name="Subtitle 2">
            <a:extLst>
              <a:ext uri="{FF2B5EF4-FFF2-40B4-BE49-F238E27FC236}">
                <a16:creationId xmlns:a16="http://schemas.microsoft.com/office/drawing/2014/main" id="{96BEDD7C-54CD-A78C-3A76-7DEF2A33F3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025" y="5229225"/>
            <a:ext cx="7858125" cy="1341438"/>
          </a:xfrm>
        </p:spPr>
        <p:txBody>
          <a:bodyPr/>
          <a:lstStyle/>
          <a:p>
            <a:pPr algn="ctr" eaLnBrk="1" hangingPunct="1"/>
            <a:r>
              <a:rPr lang="en-GB" altLang="en-US" sz="3600">
                <a:solidFill>
                  <a:schemeClr val="tx1"/>
                </a:solidFill>
              </a:rPr>
              <a:t>Year 4 Parents Information</a:t>
            </a:r>
          </a:p>
        </p:txBody>
      </p:sp>
      <p:pic>
        <p:nvPicPr>
          <p:cNvPr id="20483" name="Picture 9" descr="Image result for pontlliw primary school badge">
            <a:extLst>
              <a:ext uri="{FF2B5EF4-FFF2-40B4-BE49-F238E27FC236}">
                <a16:creationId xmlns:a16="http://schemas.microsoft.com/office/drawing/2014/main" id="{B6BE60FD-0ABA-0001-0915-A2D54ED7D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7825"/>
            <a:ext cx="1323975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Subtitle 2">
            <a:extLst>
              <a:ext uri="{FF2B5EF4-FFF2-40B4-BE49-F238E27FC236}">
                <a16:creationId xmlns:a16="http://schemas.microsoft.com/office/drawing/2014/main" id="{596F1DB0-942F-46FF-0152-717AC19D348C}"/>
              </a:ext>
            </a:extLst>
          </p:cNvPr>
          <p:cNvSpPr txBox="1">
            <a:spLocks/>
          </p:cNvSpPr>
          <p:nvPr/>
        </p:nvSpPr>
        <p:spPr bwMode="auto">
          <a:xfrm>
            <a:off x="585788" y="4292600"/>
            <a:ext cx="7858125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defTabSz="4572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 algn="ctr" eaLnBrk="1" hangingPunct="1">
              <a:buFont typeface="Wingdings 3" pitchFamily="2" charset="2"/>
              <a:buNone/>
            </a:pPr>
            <a:r>
              <a:rPr lang="en-GB" altLang="en-US" sz="2800" i="1">
                <a:solidFill>
                  <a:schemeClr val="tx1"/>
                </a:solidFill>
              </a:rPr>
              <a:t>“A ship in port is safe…but that’s not what ships are built for.”</a:t>
            </a:r>
          </a:p>
          <a:p>
            <a:pPr algn="r" eaLnBrk="1" hangingPunct="1">
              <a:buFont typeface="Wingdings 3" pitchFamily="2" charset="2"/>
              <a:buNone/>
            </a:pPr>
            <a:endParaRPr lang="en-GB" altLang="en-US" sz="3600">
              <a:solidFill>
                <a:srgbClr val="FFFF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7858" y="1455714"/>
            <a:ext cx="5488283" cy="283688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3">
            <a:extLst>
              <a:ext uri="{FF2B5EF4-FFF2-40B4-BE49-F238E27FC236}">
                <a16:creationId xmlns:a16="http://schemas.microsoft.com/office/drawing/2014/main" id="{0CFA0B2C-688E-8BEB-0E7A-84A6F02C4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750" y="2603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Aims of the school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DBFA9501-58A1-7070-F9B1-23FB111CA1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403350"/>
            <a:ext cx="7777163" cy="3881438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 dirty="0">
                <a:solidFill>
                  <a:schemeClr val="tx1"/>
                </a:solidFill>
              </a:rPr>
              <a:t>Respect - Parch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4000" dirty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 dirty="0">
                <a:solidFill>
                  <a:schemeClr val="tx1"/>
                </a:solidFill>
              </a:rPr>
              <a:t>Care - </a:t>
            </a:r>
            <a:r>
              <a:rPr lang="en-GB" altLang="en-US" sz="4000" dirty="0" err="1">
                <a:solidFill>
                  <a:schemeClr val="tx1"/>
                </a:solidFill>
              </a:rPr>
              <a:t>Gofal</a:t>
            </a:r>
            <a:endParaRPr lang="en-GB" altLang="en-US" sz="4000" dirty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sz="4000" dirty="0">
              <a:solidFill>
                <a:schemeClr val="tx1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 dirty="0">
                <a:solidFill>
                  <a:schemeClr val="tx1"/>
                </a:solidFill>
              </a:rPr>
              <a:t>Community - </a:t>
            </a:r>
            <a:r>
              <a:rPr lang="en-GB" altLang="en-US" sz="4000" dirty="0" err="1"/>
              <a:t>C</a:t>
            </a:r>
            <a:r>
              <a:rPr lang="en-GB" altLang="en-US" sz="4000" dirty="0" err="1">
                <a:solidFill>
                  <a:schemeClr val="tx1"/>
                </a:solidFill>
              </a:rPr>
              <a:t>ymuned</a:t>
            </a:r>
            <a:endParaRPr lang="en-GB" altLang="en-US" sz="4000" dirty="0">
              <a:solidFill>
                <a:schemeClr val="tx1"/>
              </a:solidFill>
            </a:endParaRPr>
          </a:p>
        </p:txBody>
      </p:sp>
      <p:pic>
        <p:nvPicPr>
          <p:cNvPr id="22531" name="Picture 1">
            <a:extLst>
              <a:ext uri="{FF2B5EF4-FFF2-40B4-BE49-F238E27FC236}">
                <a16:creationId xmlns:a16="http://schemas.microsoft.com/office/drawing/2014/main" id="{EA239D54-8F01-09FC-1EFC-1835485AF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>
            <a:extLst>
              <a:ext uri="{FF2B5EF4-FFF2-40B4-BE49-F238E27FC236}">
                <a16:creationId xmlns:a16="http://schemas.microsoft.com/office/drawing/2014/main" id="{387A93C4-FC2D-05F1-B4CA-6F3DFEE23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6035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Aims of Year 4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4578" name="Rectangle 3">
            <a:extLst>
              <a:ext uri="{FF2B5EF4-FFF2-40B4-BE49-F238E27FC236}">
                <a16:creationId xmlns:a16="http://schemas.microsoft.com/office/drawing/2014/main" id="{1257CA21-1004-5827-85BB-3EE709F4D8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188" y="1384300"/>
            <a:ext cx="6348412" cy="3881438"/>
          </a:xfrm>
        </p:spPr>
        <p:txBody>
          <a:bodyPr/>
          <a:lstStyle/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To build on independent working skills from Year 3</a:t>
            </a:r>
          </a:p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To build on previous skills, focusing on Literacy, Numeracy and DCF across the curriculum</a:t>
            </a:r>
          </a:p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Develop group working and problem solving skills through mixed approach activities, including concrete and diagrammatic approaches</a:t>
            </a:r>
          </a:p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Build confidence in terms of oracy and speaking in class</a:t>
            </a:r>
          </a:p>
          <a:p>
            <a:pPr eaLnBrk="1" hangingPunct="1"/>
            <a:r>
              <a:rPr lang="en-GB" altLang="en-US" sz="2000">
                <a:solidFill>
                  <a:schemeClr val="tx1"/>
                </a:solidFill>
              </a:rPr>
              <a:t>Further develop ICT skills through independent and collaborative working</a:t>
            </a:r>
          </a:p>
        </p:txBody>
      </p:sp>
      <p:pic>
        <p:nvPicPr>
          <p:cNvPr id="24581" name="Picture 1">
            <a:extLst>
              <a:ext uri="{FF2B5EF4-FFF2-40B4-BE49-F238E27FC236}">
                <a16:creationId xmlns:a16="http://schemas.microsoft.com/office/drawing/2014/main" id="{E60DE0BD-0786-3F42-9D03-40850B9B6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>
            <a:extLst>
              <a:ext uri="{FF2B5EF4-FFF2-40B4-BE49-F238E27FC236}">
                <a16:creationId xmlns:a16="http://schemas.microsoft.com/office/drawing/2014/main" id="{D6F5EB2D-7555-05B2-6747-1CBA3C8C5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Reward Systems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D5B64E-E8DF-AD88-27D4-F5D20DEE0194}"/>
              </a:ext>
            </a:extLst>
          </p:cNvPr>
          <p:cNvSpPr/>
          <p:nvPr/>
        </p:nvSpPr>
        <p:spPr>
          <a:xfrm>
            <a:off x="457200" y="955675"/>
            <a:ext cx="7138988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j-lt"/>
              </a:rPr>
              <a:t>Important to build confidence and self belief 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altLang="en-US" sz="3200" dirty="0">
                <a:latin typeface="+mj-lt"/>
              </a:rPr>
              <a:t>Class Dojo – termly prizes to incentivise all children.</a:t>
            </a:r>
            <a:endParaRPr lang="en-GB" altLang="en-US" sz="3200" dirty="0">
              <a:latin typeface="+mj-lt"/>
              <a:cs typeface="Calibri"/>
            </a:endParaRPr>
          </a:p>
        </p:txBody>
      </p:sp>
      <p:pic>
        <p:nvPicPr>
          <p:cNvPr id="26627" name="Picture 2" descr="Icon&#10;&#10;Description automatically generated">
            <a:extLst>
              <a:ext uri="{FF2B5EF4-FFF2-40B4-BE49-F238E27FC236}">
                <a16:creationId xmlns:a16="http://schemas.microsoft.com/office/drawing/2014/main" id="{24599A82-BBFD-B0F9-BCF0-2DE742681C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510220"/>
            <a:ext cx="27432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1">
            <a:extLst>
              <a:ext uri="{FF2B5EF4-FFF2-40B4-BE49-F238E27FC236}">
                <a16:creationId xmlns:a16="http://schemas.microsoft.com/office/drawing/2014/main" id="{18B5E863-7BFC-E0F5-7FED-801536602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>
            <a:extLst>
              <a:ext uri="{FF2B5EF4-FFF2-40B4-BE49-F238E27FC236}">
                <a16:creationId xmlns:a16="http://schemas.microsoft.com/office/drawing/2014/main" id="{8CCA0859-B904-1557-75BC-E8BD84133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chemeClr val="tx1"/>
                </a:solidFill>
                <a:cs typeface="Calibri" panose="020F0502020204030204" pitchFamily="34" charset="0"/>
              </a:rPr>
              <a:t>Pupil Voice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E006695B-138F-8E41-FDE1-65E70144F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</a:rPr>
              <a:t>Every child will be assigned to a pupil voice: </a:t>
            </a:r>
            <a:endParaRPr lang="en-US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altLang="en-US" sz="2400" dirty="0" err="1">
                <a:solidFill>
                  <a:schemeClr val="tx1"/>
                </a:solidFill>
                <a:cs typeface="Calibri"/>
              </a:rPr>
              <a:t>Criw</a:t>
            </a: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 Cymraeg</a:t>
            </a:r>
          </a:p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Safety Soldiers</a:t>
            </a:r>
            <a:endParaRPr lang="en-GB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Health and Well-being</a:t>
            </a:r>
          </a:p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Digital Dragons</a:t>
            </a:r>
          </a:p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Diversity Developers</a:t>
            </a:r>
          </a:p>
          <a:p>
            <a:pPr>
              <a:defRPr/>
            </a:pPr>
            <a:r>
              <a:rPr lang="en-GB" altLang="en-US" sz="2400" dirty="0">
                <a:solidFill>
                  <a:schemeClr val="tx1"/>
                </a:solidFill>
                <a:cs typeface="Calibri"/>
              </a:rPr>
              <a:t>Eco Warriors</a:t>
            </a:r>
          </a:p>
          <a:p>
            <a:pPr marL="0" indent="0">
              <a:buFont typeface="Wingdings 3" panose="05040102010807070707" pitchFamily="18" charset="2"/>
              <a:buNone/>
              <a:defRPr/>
            </a:pPr>
            <a:br>
              <a:rPr lang="en-GB" altLang="en-US" dirty="0">
                <a:solidFill>
                  <a:srgbClr val="FFFF00"/>
                </a:solidFill>
                <a:cs typeface="Calibri"/>
              </a:rPr>
            </a:br>
            <a:br>
              <a:rPr lang="en-GB" altLang="en-US" dirty="0">
                <a:cs typeface="Calibri"/>
              </a:rPr>
            </a:br>
            <a:endParaRPr lang="en-GB" altLang="en-US" dirty="0">
              <a:solidFill>
                <a:srgbClr val="FFFF00"/>
              </a:solidFill>
              <a:cs typeface="Calibri"/>
            </a:endParaRPr>
          </a:p>
        </p:txBody>
      </p:sp>
      <p:pic>
        <p:nvPicPr>
          <p:cNvPr id="27651" name="Picture 1">
            <a:extLst>
              <a:ext uri="{FF2B5EF4-FFF2-40B4-BE49-F238E27FC236}">
                <a16:creationId xmlns:a16="http://schemas.microsoft.com/office/drawing/2014/main" id="{B69220BB-A452-883F-3E36-17DB4FA45E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33375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" descr="Diagram&#10;&#10;Description automatically generated">
            <a:extLst>
              <a:ext uri="{FF2B5EF4-FFF2-40B4-BE49-F238E27FC236}">
                <a16:creationId xmlns:a16="http://schemas.microsoft.com/office/drawing/2014/main" id="{43DC8AC3-FC15-1299-0034-F2641ACF15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6388" y="3213100"/>
            <a:ext cx="3025775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>
            <a:extLst>
              <a:ext uri="{FF2B5EF4-FFF2-40B4-BE49-F238E27FC236}">
                <a16:creationId xmlns:a16="http://schemas.microsoft.com/office/drawing/2014/main" id="{7D86AD4A-C525-C66B-16D6-7D12B6972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>
                <a:solidFill>
                  <a:schemeClr val="tx1"/>
                </a:solidFill>
              </a:rPr>
              <a:t>Aole's  </a:t>
            </a:r>
          </a:p>
        </p:txBody>
      </p:sp>
      <p:sp>
        <p:nvSpPr>
          <p:cNvPr id="28674" name="Content Placeholder 2">
            <a:extLst>
              <a:ext uri="{FF2B5EF4-FFF2-40B4-BE49-F238E27FC236}">
                <a16:creationId xmlns:a16="http://schemas.microsoft.com/office/drawing/2014/main" id="{CA94A023-BC05-BC4C-5775-77BD81705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325" y="1344613"/>
            <a:ext cx="8229600" cy="452596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br>
              <a:rPr lang="en-GB" altLang="en-US" b="1"/>
            </a:br>
            <a:endParaRPr lang="en-GB" altLang="en-US" b="1">
              <a:solidFill>
                <a:srgbClr val="FFFF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GB" altLang="en-US"/>
          </a:p>
          <a:p>
            <a:pPr>
              <a:buFont typeface="Arial" panose="020B0604020202020204" pitchFamily="34" charset="0"/>
              <a:buNone/>
            </a:pPr>
            <a:endParaRPr lang="en-GB" altLang="en-US" b="1">
              <a:solidFill>
                <a:srgbClr val="FFC000"/>
              </a:solidFill>
            </a:endParaRP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E1D87D0B-4D46-C631-D9F0-13DEEAB313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762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ontent Placeholder 2">
            <a:extLst>
              <a:ext uri="{FF2B5EF4-FFF2-40B4-BE49-F238E27FC236}">
                <a16:creationId xmlns:a16="http://schemas.microsoft.com/office/drawing/2014/main" id="{4FABC076-0A35-C790-3A24-302DEA1311ED}"/>
              </a:ext>
            </a:extLst>
          </p:cNvPr>
          <p:cNvSpPr txBox="1">
            <a:spLocks/>
          </p:cNvSpPr>
          <p:nvPr/>
        </p:nvSpPr>
        <p:spPr bwMode="auto">
          <a:xfrm>
            <a:off x="268288" y="1549400"/>
            <a:ext cx="843915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>
                <a:solidFill>
                  <a:srgbClr val="404040"/>
                </a:solidFill>
                <a:latin typeface="Trebuchet MS" panose="020B0703020202090204" pitchFamily="34" charset="0"/>
              </a:defRPr>
            </a:lvl1pPr>
            <a:lvl2pPr marL="742950" indent="-28575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600">
                <a:solidFill>
                  <a:srgbClr val="404040"/>
                </a:solidFill>
                <a:latin typeface="Trebuchet MS" panose="020B0703020202090204" pitchFamily="34" charset="0"/>
              </a:defRPr>
            </a:lvl2pPr>
            <a:lvl3pPr marL="11430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400">
                <a:solidFill>
                  <a:srgbClr val="404040"/>
                </a:solidFill>
                <a:latin typeface="Trebuchet MS" panose="020B0703020202090204" pitchFamily="34" charset="0"/>
              </a:defRPr>
            </a:lvl3pPr>
            <a:lvl4pPr marL="16002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4pPr>
            <a:lvl5pPr marL="2057400" indent="-228600">
              <a:spcBef>
                <a:spcPts val="1000"/>
              </a:spcBef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5pPr>
            <a:lvl6pPr marL="25146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6pPr>
            <a:lvl7pPr marL="29718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7pPr>
            <a:lvl8pPr marL="34290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8pPr>
            <a:lvl9pPr marL="3886200" indent="-228600" eaLnBrk="0" fontAlgn="base" hangingPunct="0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itchFamily="2" charset="2"/>
              <a:buChar char=""/>
              <a:defRPr sz="1200">
                <a:solidFill>
                  <a:srgbClr val="404040"/>
                </a:solidFill>
                <a:latin typeface="Trebuchet MS" panose="020B0703020202090204" pitchFamily="34" charset="0"/>
              </a:defRPr>
            </a:lvl9pPr>
          </a:lstStyle>
          <a:p>
            <a:pPr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GB" altLang="en-US" sz="3200" dirty="0">
                <a:solidFill>
                  <a:schemeClr val="tx1"/>
                </a:solidFill>
              </a:rPr>
              <a:t>There are 6 area's of learning, linked to the new curriculum. 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LLC – Language, Literacy and Communication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MN – Mathematics ad Numeracy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HWB – Health and Well-being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EA – Expressive Arts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ST – Science and Technology</a:t>
            </a:r>
            <a:b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</a:br>
            <a:r>
              <a:rPr lang="en-GB" altLang="en-US" sz="3200" dirty="0">
                <a:solidFill>
                  <a:schemeClr val="tx1"/>
                </a:solidFill>
                <a:cs typeface="Calibri" panose="020F0502020204030204" pitchFamily="34" charset="0"/>
              </a:rPr>
              <a:t>H – Humanities</a:t>
            </a:r>
            <a:br>
              <a:rPr lang="en-GB" altLang="en-US" sz="3200" b="1" dirty="0">
                <a:solidFill>
                  <a:schemeClr val="tx1"/>
                </a:solidFill>
                <a:cs typeface="Calibri" panose="020F0502020204030204" pitchFamily="34" charset="0"/>
              </a:rPr>
            </a:br>
            <a:br>
              <a:rPr lang="en-GB" altLang="en-US" sz="3200" b="1" dirty="0">
                <a:solidFill>
                  <a:schemeClr val="tx1"/>
                </a:solidFill>
              </a:rPr>
            </a:br>
            <a:endParaRPr lang="en-GB" altLang="en-US" sz="3200" b="1" dirty="0">
              <a:solidFill>
                <a:srgbClr val="FFFF00"/>
              </a:solidFill>
              <a:cs typeface="Calibri" panose="020F0502020204030204" pitchFamily="34" charset="0"/>
            </a:endParaRPr>
          </a:p>
          <a:p>
            <a:pPr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endParaRPr lang="en-GB" altLang="en-US" sz="3200" dirty="0">
              <a:solidFill>
                <a:schemeClr val="tx1"/>
              </a:solidFill>
            </a:endParaRPr>
          </a:p>
          <a:p>
            <a:pPr>
              <a:spcBef>
                <a:spcPct val="20000"/>
              </a:spcBef>
              <a:buClrTx/>
              <a:buSzTx/>
              <a:buFont typeface="Arial" panose="020B0604020202020204" pitchFamily="34" charset="0"/>
              <a:buNone/>
            </a:pPr>
            <a:endParaRPr lang="en-GB" altLang="en-US" sz="3200" b="1" dirty="0">
              <a:solidFill>
                <a:srgbClr val="FFC000"/>
              </a:solidFill>
            </a:endParaRPr>
          </a:p>
        </p:txBody>
      </p:sp>
      <p:pic>
        <p:nvPicPr>
          <p:cNvPr id="28677" name="Picture 5" descr="Whiteboard&#10;&#10;Description automatically generated">
            <a:extLst>
              <a:ext uri="{FF2B5EF4-FFF2-40B4-BE49-F238E27FC236}">
                <a16:creationId xmlns:a16="http://schemas.microsoft.com/office/drawing/2014/main" id="{19831A37-A084-B7DD-3CD7-202D61B79B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763" y="4124325"/>
            <a:ext cx="27432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2863" y="1531938"/>
            <a:ext cx="2081212" cy="448310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Trebuchet MS" panose="020B0703020202090204" pitchFamily="34" charset="0"/>
              </a:rPr>
              <a:t>Brilliant Branches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>
              <a:latin typeface="Trebuchet MS" panose="020B070302020209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>
              <a:latin typeface="Trebuchet MS" panose="020B070302020209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Trebuchet MS" panose="020B0703020202090204" pitchFamily="34" charset="0"/>
              </a:rPr>
              <a:t>Tremendous Trunks</a:t>
            </a: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>
              <a:latin typeface="Trebuchet MS" panose="020B070302020209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>
              <a:latin typeface="Trebuchet MS" panose="020B0703020202090204" pitchFamily="34" charset="0"/>
            </a:endParaRPr>
          </a:p>
          <a:p>
            <a:pPr marL="0" indent="0" algn="ctr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400" dirty="0">
                <a:latin typeface="Trebuchet MS" panose="020B0703020202090204" pitchFamily="34" charset="0"/>
              </a:rPr>
              <a:t>Starting Seeds</a:t>
            </a:r>
            <a:endParaRPr lang="en-GB" altLang="en-US" sz="2000" dirty="0">
              <a:latin typeface="Trebuchet MS" panose="020B0703020202090204" pitchFamily="34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  <a:p>
            <a:pPr eaLnBrk="1" hangingPunct="1"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  <a:p>
            <a:pPr eaLnBrk="1" hangingPunct="1"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  <a:p>
            <a:pPr eaLnBrk="1" hangingPunct="1"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  <a:p>
            <a:pPr eaLnBrk="1" hangingPunct="1">
              <a:defRPr/>
            </a:pPr>
            <a:endParaRPr lang="en-GB" altLang="en-US" sz="2000" dirty="0">
              <a:solidFill>
                <a:srgbClr val="FFFF00"/>
              </a:solidFill>
              <a:latin typeface="Trebuchet MS" panose="020B0703020202090204" pitchFamily="34" charset="0"/>
            </a:endParaRPr>
          </a:p>
        </p:txBody>
      </p:sp>
      <p:sp>
        <p:nvSpPr>
          <p:cNvPr id="2" name="AutoShape 4" descr="data:image/jpg;base64,%20/9j/4AAQSkZJRgABAQEAYABgAAD/2wBDAAUDBAQEAwUEBAQFBQUGBwwIBwcHBw8LCwkMEQ8SEhEPERETFhwXExQaFRERGCEYGh0dHx8fExciJCIeJBweHx7/2wBDAQUFBQcGBw4ICA4eFBEUHh4eHh4eHh4eHh4eHh4eHh4eHh4eHh4eHh4eHh4eHh4eHh4eHh4eHh4eHh4eHh4eHh7/wAARCAHGAq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6Gooor3jkCiiigAooooAKKKKACiiigAooooAKKKKACiiigAooooAKKKKACiiigAooooAKKKq3mp6bZyrFealZW0jfdSa4RGP0BNAFqigcjI5FFABRRRQAUUUUAFFFFABRRRQAUUUUAFFFZ2v67ougWq3WuatZabAzbVe5mCBm9BnrRcDRopsUiSxJLE6vG6hlZTkMD0INOoAKKKKACiiigAooooAKKWkoAKKivbq3srOe8u5kht4I2llkc4VEUZJPsAKh0XUrPWNIs9W0+Qy2l5Ck8DlSNyMMg4PTg0XAt0UUUAFFFFABRRRQAUUUUAFFFFABRRRQAUUUUAFFFFABRRRQAUUUUAFFFFABRRWV4l8RaN4cszdaxfJboACFxudgWVMhRyRuZQSOmaG7AatFcJ4g1bW/Eng/Q9X8GTSRR314iz7GAPkMWQtvCsVAIDZXnFRHw/48g1/TLiXxT9o061t4I7rcxiNw4WQSvgHaMkxnBBJxwR3nm7Idj0GkrzK38PePvtNpJb+MIZI1jsku4Y5t7P5O3zSrH7u/L7vUBRxk1Y1HXviDolnrN5faJDeO1xHLYwwfNHBb7WMqswwWZQgOe5fA9KXP3QWPRaK5nw54wtdSvLXS761lsNXns47s23MihHzj5wMdu+Oo7109WmnsISiiigAooooAKKKKACiiigAooooAdGjSSLGoyzEAfWta50dI5TbRzM84hMuMcHB6VQ0xlXUbdmxgSDr9a6KbK+KC38P2Ykn2rnrTlGWnYuKTRylFbrafbzRJJEgI+ylshvvPmo9Yhtra3tpoI0LTRgHjjpyR71arJtJC5WY1FaulQ79MuZIY0e53qo3Y4XueatRabayQ2u3ZJxJ5rI3Vuw/z6USrKL1BRbMCitm9t7e30q2uURGm5RuMjPcn37Umox20NlaXUcSBp0AYY4HqfrQqqdtA5TJdHjIDqykjIyMcU2ulayiGrs20MiwDyVc5DtjtmqkNistnP53lG73plQQCgzzn9aSrxsHIynaWccmnz3UjMNp2oB64zzVGuiubYppl1a2yZIuOFzkhTgZ/SmXGmW7KzQqrAWw2lW4Z89amNZdRuJgUV0M8FrHNcqYIiII4+cdWOOaz9ct4YL2bywFUkbFU8YwMn86uFVSdrCcbFAo6orsrBW6Ejg0gyenNbiwW6W+mzyqTAFZpSSSueO31qLW4JIpXeIgxyJkFBgbM9/xIH4UKsm7A4mPRRRWpJ5b+018Qp/h98OnuNNkCaxqUhtbJv+eZxl5P+Ajp7kV8zfAvwnofiyPxL4/+Jt9e3Gh6QgMztOxkuZ35xuzuJAxwDkllrtf2+L4tr3hfTQ+VjtJpmXPQs4AP5LXUfs5+AtL8X/sxT6HqMk0EOr6hLO0sBw6PG6hWGeDjYK4Z3qVnHsarSNyX9mbxT4j/AOEn8QeDLXStTu/D+nXS/Z21O8UXGmQtnEbDB39vlB4x2r6Jrifhv4G8PfC7wxfJa3VxNvZrvUdQu23SylQSWYjsBn9fWtvwb4t8O+MdK/tPw3qsGoWwba5jOGRvRlPIP1rqpJxioyepEtXobdFIrKxZVZSVOGAOcH39K5Twv8R/BfiXxDfeH9I1uKXVbKWSKa1kRo3LIcNtDAbgCOozVtpEnWUVx/jn4l+DvBd4lnrupulyY/NeKCB5mijzjfIEB2L7nFLP8TfA9v4vh8KXOvwQapPFHLCkisqSCQZTDkbSSMcZ70uePcdmdfSjmsDxr4w8P+DrGK6169MPnv5cEMUTSzTN3CRqCzY74HFcD8VL66+IPwv03Uvh/wCPLLQIru53LcXU5tROoypj3Y3KwYdMduaJTSv3BI9corm/hlpniLR/BOn6f4q1qPWtViU+bdoDhgTlRk8tgcbj1rjvG/xw8P6F4wj8HaLpWo+KNfZ/La10/btR/wC4WP8AF14AOO+KHNJXloFr7HqtFc/4P8Xab4k8Mya5HHcWKW8ksN7b3abJbWWL/WI49Vp/gvxh4b8Zaa2o+GtWg1GBG2ybCQ0Z9GU8j8aakmKxvV8afFG8/wCFmftQnw7fSNJo+l+dAkO4hdsMLSSHjoSynJ9hX2SHXLBWUsn3gDyPr6V8A+ANb+zfFPxdrruDdyWmo/ZS3eedjEg/EyY/GubFP4V5mkOp9i/s+m4PwU8JG6YlzpseCTn5f4f0xXdVz2mrpngT4d2keoTLa6founRpPIQSEVFAJ4681d8LeIdF8UaPFq/h/UoNQspeFlibOD3BHUH2NdEdEokM1KKRWVs7WVsHBwc4PpXB6d8W/Blzr/ijR7i/+wTeG3IunuMKsijhmT1w3y465xgc03JLcVjvaK4vwt8UPB/iHVbvSbe+msdSs4jNPaahbtbSLEACXw4HGCD7Cqngz4xeAPF/imTw3oWsme/UMYw0LIk23rsY8N6+45FL2ke47M7+lpKKoR8F/Fjxv8RvCfxv1xv+Eq1QXFjqDmBDO3k+STujXy/u7ShXjFfbXgPXofFHgzSPEMBUrf2kczBeiuR8w/BsivlL9ujww1j430vxTDHiHU7byZSBx5sXr7lSPyr0H9hnxL/aHgHU/Dc0u6bSrvzIlJ6RSjP/AKErfnXFRk4VnBmsleKZ2v7Sd5dTeD9O8H6e7peeKdSh03cg5WEndK3/AHyPyzXpWnWVvpunW2n2kQitraFIYUHRUUAAfkBXlOov/wAJL+01BaeYFtfCOiPcFz0jubjgE9uEIPPvVT4F+GfiFpvizU9V174k6f4m0eQOnk21yZ8yluGORiMgZ4BPWt1L39vL7iLaHtFFee/F/wCL3hT4aRxRas093qM674rG1AMhX+8xJAVc+vXsDUnw0+J1n4x1OTRrrQdV8P6wlol4tnfoAZYG6SIR1HI6gda09pHm5b6is7XO/wCcZpK8U8ceGfiFq3xqt77w58TdOsNPh8pm0o3J86JB98eSBh888kjrXtFzPDbW8tzcypDDEheSRztVFAyST2AFEZXvoDQ+ivBNZ/am8C2fiAadYaZq+qWqybHvIUVVPuik5YfXHtmvZPDXibRPEPhi28SaXqEUml3MfmJO52BRnBDZ+6QeCD3pRqQk7Jg4tGvRSIyuiujBlYAqynII9QaoWeu6LeatPpNpq9jcahbjdNbRzq0kY91ByKu4jQooooAKKKKACiiigAooooAKKKKACiiigAoorK8Wa7ZeHdCn1S9mhiVBtiEsgQSSH7qAnjJPShuwDPEWtR2Ftdw2l1p/9qQ232hLe6n8sMm7HJ7AnjPYkZrh/EEuhLHJr3jDT7m3jvZIZ7HRpWEl19oiwRLHtP7skABgDtwASRkiqkt/pOheC/8AhL9biu9XJuTc6VaanZiK9W8fO5Af7hIBHGABnJGK83+361rV5L4kfUrXU7m7++JoygiA/wCWSEZ2Kp7EE9zXFVx2FoVIxxM+VPyuceY4qWEo88I3b0Xa/qd7Y6z448X6qvh7wpb2uix+W8y2lmyIyRg8s8pUhSSeiryT16muW8W+Hr3R76e08TaRdzalEjSRreyvc+eB3ikckMD7dM8gVHovijUNJu5Ps2p6l4eurhVWUJMESYJkr83Ktjc3oeTSar4pjv7hJtY8UXOpyRbvLNxcmYR7uu0DgZwK+hwqg5qrSlB0n1vd/wDD+R8disf7ehy1Pae18tI+mj2t13LGt+HPA+n6NZXuma9aapqWEN3aDSJYlRjjcY5dgChck/ORkDsal0PXNY05i2g+JbrYp+aCeY3UJ9irklf+AkVU0HxV4d0/XINQvbHT9dhiU7LS7uHgjEmQRIfkYNgAjBGOc1t/Er4gaN4rvNOurPw/b2F7AHQGyvBO00R5KGNUA+8AdxPHPqahVKdKXJUSnDrNuOn3dPn6GsqkqlL6xSn7Ka2gubW3e+l/l6nXeEfH1jc3sttq1jaaNrV4qxx3oG62uXUEIpbgqfRW69ATVTwlda54Q1u/g8SpqN294XutkE/2hIoVZA853kEAM5UKgztAJGRk+YzpquowvDNHa2VvIMMjjzpCPf8AhH/j1d38PNWe7a18I+IL+Z7pVI0XWCF+0Rtj5oi2Mb9o+U45HB5UZ8GtmeX1MSqOGqX+Wnpfqe7lOZ1Ky9niUlLy6/pc9nBBAI5BGRRXBfDfU7rTXbwtrMkjXEEzQW7+W7jO3zdkk54kmKMrNgAc8V3tdkXdHtsKKKKYBRRRQAUUUUAFFFFAC1em1S6lj2t5Ycp5ZkC/MV9M1QopOKe4XFBI6Ej8ac8kjoqM7MqDCgngfSmVNb209w+yGNnOM03ZasCIEjoSKASOhI+lK6sjlHUqwOCD2ptADzJIYxGXYoDkLngGhpJGRUZ2ZU+6CeB9KaAScDk06WOSJzHIjIw6gjmjQBGkkbbudjtGBk9KSkooAkSWVN2yR13DDYPUelMBI6Ej8aSiiwDizHOWJz1560lJRQA7e+wJvbaDkDPGakuLma42+Y3CggAcDk5NRAEg8HjrSUWQBRRRQB8g/t72oTxd4avAvMthIjH12ycfzr1P9i2+S6+CUFqpBayv7iJgOxYh/wCTVR/bY8Kya18MrfXrWFpJ9Fud8m0c+RJ8rH6A7D+ZrhP2D/E8MGp674RuJlWS7VLy0U/xMgKyAe+0qf8AgJri+DE+prvA98+PmoNpfwY8WXaNh/7NkiB/66Yj/wDZ68E/YIEkV94wvJHZbWK3t94z8pOZDn8AD+deheJdP/4Wr8X/ABJ4b+1SpoGjaE+mzyxnKi8nZXyB0JTavHqpFee/D/4JfGTw3eax4Zs9X07S9B1jbFf6jFIJHaJd3+rX7ysQxHbr1qpuTqqSWiErcti7+yJrd/q/xQ8fa/f6hKbJ4muJi8h8sEzEhjngYUNz6V4XfeLI9M+OFz400kTLAmtvfwAjazxtKWx9GU/ka9b+E3wv+J2j634k8Cy6TLYaDq7Rwahq7cA2yOSfJP8AEzqSvtnmuL/a58Ow+H/i/JDY2f2eynsbdrdUXC4VBHgfQIBXPNSVNPsy1bmPqb4FaKmoeCLrxVr1rHdaj4vle9vROgcGBiRFDg/wqmOPUmvnH9tjTV034r2FxaxLBDLpUIiEY2hSjMuBjpgba+wfAUH2XwNoFv5bR+XptupVhgqfLXINfOP7fGlOR4X1tY2KKJrV3A4ByrDP610YiH7kiD947T9m27uvH+o3HxH1pGeSxtIdH0wSHPlhI1M8o/2nfv1615X+3J9nsfE/h3Q7C1gtLOGzluRFAgRDJLIdzYHGTt6+5r2r9j63Nv8AAjSS0boZbm4k+YY3AyHBHtxXn/7cXgnVtSTR/F2mWc11DaRNa3giUs0YLbkbA7ZLAn6UqkW6AJ++el/D7Xh4Z/Zi0rxBqdywNnoXm+Y7ZJOD5Y9zyoH4V4J+xFanVPi7q2s3hM1xb6dLN5jHJ8ySRVJ+uGaup+GD6t8XvC3hTwNcaTe6f4T0CFW1u5kG0X0qZ8qFD6dCfp7Cua0P4cfGv4T/ABAvpfAujjUILlWt4roKkkMkJYFd4YjYwwOuOR6VLbbhJLRDS3R7n8ePEHhv4b/C/wAQLbRxW1/r32jyYIz889zMuHlI9B1J6cAd68c/YHjl/wCEk8U3RkK2sdlCsoz8u4uxBP0Ct+Zr0fwt8D7zV7TV9b+J+syav4m1ezktgyNui09XGP3fbcPbAHOOpJ8/8AfBL4yeFdV1fQNN1bTtO0PV1WC+1KKRWZoVLcon3lYhmHbr1qpKftIz5dBK1mrlz9lTW9Q1740ePNbur+ZrSWKWeUPIdnM3yH0GFzj0FeUfAKx0nVv2itKt75lnsmv55ov7sjIHePPqCyrXe/Cz4XfFDw/4m8SeCU0qWz0bWFW0vdabhFtVfLNEf4mdcrjtu5rB+PPgq++EXxZ0/wAVeHbJotF8+K6sWQHZFImN0THseM89Qaxakoxk1s9S9Lux9A/te+IIdF+C2o2jy7bjVpI7SJe7DcGb9Frzz9iu6k0j4X+NtamdltbaTzVyeAUhZiR+lXjoV9+0jHqHiS+guND0K1sza+H45TuLXRIMkzAdVyNv8uQawPAvwT+MVpoereBrvVrDRvDV/IZbqWGVZXuCFwEXHzBWwM5xx69K1bk6imlp0JVuWxo/sXa3cW/h/wAeeJtf1KY6fFLFcSmRyVVgsjyMM9yCo9+K4L9m/Tbf4gftD3mualCZbaOWfVWjfkNIZMxhh3wzA/VRW38Lfhp8Uj4W8ReANQ0KXStGnma7urmRtrXTxxkJBEf4ldgmW6YHvXTfsS+C9e0LV/Eura5o91p/7tLOIXERRi4bc+AeoGBz71EFJuEWtEN21ZxXj3TR4p/bMn0OaST7PcajFb3IViN0IjUup9ioIIqhfWtvp/7Za2ulwpaQR+II1SOEbVQcZAA6DrXfeEvBfiIftm6jrF5pd4unQTz3gu2jIiZGiKphuhyWA49DR49+EHxIg+P83jzwnp+nahbyXgvYWuLpUWNyoBV1JDHByeM5H5UnCTXNb7QX6eR7V478Q31z4o07wH4bl26neYuNSuVGfsFkD8ze0jn5U+pPau5VQqhVGFAwB7Vx/wAL/B83hewvLzWL4ap4j1aX7Rqt/twHfGFjQdo1HAH412Fd8b7syZ5X+1V4V/4Sj4N6p5MW+80vF/BgZOE++B9ULfkK+Yf2QPER0L406fbSS7LbVonsZcnjJG5D/wB9Kv5mvvCWOOaJ4pVDxupV1PQg8EV+c/xT8N6h8NPirf6dBuh+y3BnsJMcGFuUI/A4+oNcmKXJONRGlPVOJ7/bX8k/ws+NnxAgkJfVdQls7aQH/lgm2MYPpiTH4Vz37BBn/wCEp8TKsj+QLKIsmeC284OPXrXp3w48Dy6p+yVF4YiKi71jTJblGbgGWRzKmf8Ax0V4H8BPEnib4aeJPEOjw+E9Tu/EGo262lpbeUR5dwrnBf8A2RknI9PTmpd4zhJhumjH/aofzfjp4jkW6+1IJkQMCSEIjXMf/Ac4r6K+EHj3wZ4k0RfibrFw0XibQ9JGmX8AfhlLDayJ/EZGAA9zitLUvhd4O0v4GXFn4/AuJbdJdT1HUo/9ct0/Lujd+cKB0OBXzV8MfD2reC/jv4Kt9c0lgL66t7iG3nAJMUrFUdgOAy/ex2IpWlSnfv8AgPSSI/AWqaprf7T2m6pOstrf3fiDdJHu+aPMhBQn2HH4V9E/toeNl8P/AA6Xw3aTbb7XXKMFPK26kF/zOF/OvDPGei6r8Kv2jY9evNKvLnTo9X/tG3eKMkTxM5bCnpuGSMe1ev3Pw31n4w+GPEni/wASWp0vVdVjSPw7aXHBsreJtyb+4Mhzn659BRT5uWUFuDtdM8b/AGffhzrevae3j3w/Hb39/oGrwFdMncIt0ije43HgH7uM8dauav4j8T2f7OGp6Z/YUNnouoeIp0W5e6BcfNvMKIByAVOWzjrXSfCPRPjd4D03XvBmneB5Q2skKmoSuBDaPjY0m8ZVhtPT2HXpVz9qzw3H4K+CXgfwnakyxWl25lmAwJJvLJZvxZmNSoWp3Wmmo76mN+z7468aap4Huvhn4aubibW726C2t5MS0el2e397Ju7c4Cj1PFcx+zZZ6naftJabY29y0kttd3Md1Jk/vI0Vw+frivdf2HNAgsfhnda89qqXWpXzL5xX5mijAAGfTcW/GvFfBt74i8AftBeIYbHw3PqOv3El3a6fDtwEklf5JT6rtOT7HrRytKEpMV9Wj6vsvEF94i+Kt5oumyBNF8OxKdQlTrPeSD5Ic+iL8xHqR6V3Fcp8KPCI8F+D4dNnn+16lPI13qd0Tk3FzIcu2fTPA9gK6uvQhe2pkwoooqhBRRRQAUUUUAFFFFABRRRQAV5341uL7xJ4hOg6HcR3kFoEW+gQxMkUpfn7QsiksmwHGw53Z5zivRa5PTfC8fhnWNT8R2+rX8kM0Uss1pOEZOC0nytgMACW4yetTJN6DR4x8YtaXV/HMthbHGm6EPsVtGDx5mB5rfUcIP8AdPrXH201xpt215Zr5ivj7Rb5wJR6j0cfr0NesD4YeGILSym1TxN4nk1LULNNTuIbLTUnEQmLMCSFPUhgMnPympPDnwz8D6/NZQ2PizxZEb+IyWb3OlJEk2EMmAxTGdoJx6A18hi8HXxFWVR2s/yPbc8FUwv1arG66+vc4uKSw1jTd22O5tZhgq65HuCD0IqpBu0WVIHO/T3YJFKR80DHorHup6BvwPrWHpM/9nvcjTrh7+6mbEzOoSCEqSMnb95j3A9BkipLq3nvo2j1K+uLhHBDRq3lxkHthe31NeTRyurUbW0fM+Chk9SdSSpv93fRvRv5HXsNwwy7h7jNUbjSdNnfzGs40l7Sxjy3H0ZcEVzotY4sGO7vID2Iu3P/AKESKt22qajY4+1E6hbd3VQJkHrgcOPyP1p1cor0lzQd/QmrkmJormpu/puaRi1SxG6CU6jAOsUpAmA/2X6N9Dz71Ks0Wp2ZeznaKeJw0bEYeCZTlSR1BBxx3H1qexvLW+hEtnOkyd9p5H1HUVW1Kzk83+0LEBb1Bgjos6/3G/oex/GvNjJqWujR5Kk1LXRo9D1O+utR0nRfH2h6YqalJbyLdyJCshW5UbPLfcwVE3K6tIPmAA5xXrFtNHcW8c8UkciOoZWjYMp+hHUV498GrfTvFfhvVNLu4lltbTV4NQjjljDgMyglGVhj7yOCPUmvY44khjWGONYkQYVFXAUegHav07B1HVpRqPql9/U+2pVPaU4yfUWiiiuosKKKKACiiigAooooAKsWlpLdFhG0YI673C/zqvRQ720AsXdpJa48xoiT2Rw38q3FeNNCsLiRtojkBOBy2CeK5utaa6hbw3DbbwZlk+76DJ/xrCrFvl9Sovch1SC6kvZ55IgOBI2D0U9KI9JuWV9xRJFUuI2PLAdxU/8Aawm3K9qu+QIpYMeoPH4Vd1m8js9QkzE0szwhMlsKAannqK0bf1oOy3KWlWgW40+V0cGVyQSRggdOKp6ozPezN1CttJq2usYjtmaDM0BO05+XB9vpxVTUbiGaU/Z42SMsXIbqWNVBT57yX9XE7WEnsnhhiZ3XzJQGWMdcHpTn066W4W3ChpWBO0HpjqKlfU9ywv8AZ08+JQgkJzwPQetXItZtxqLXbQyZZMdjt9h+NDlVS2C0TPi0+c+Q8q+XHNJsBPJz9KmvtPDalcQ2gxHEAW3dFpYtV2wR7o2eZJjICTxz/Wpjq0K3F0Ujk2XA5bjcp9qTdW+w/dKH2Cf7OtwdoiLMpbP3cdc0ktjPHGjnafMI2gHkg9D+NWZdRR9JeyWNl+cFPQL7+9OfVVZLZvKPmwKFAJG3I7/XFVzVOwrRLFlZvbafqSzbN/lDIDZK9TzWGVK4yMZGR9K1k1WFpLvzIGVLlfm2nJz/AIVlzSGSQuRjPQDsOwp0lK75glboMooorUkiu7e3vLSa0uoY57eZDHLG65V1IwQR3BFfPWt/suafH4lXWfBvi++8PYk8xI/K8wwH/pm4ZSB7HP1r6KoqJ04z+JDTa2OW+F/gfS/AHhr+xtNmnunlla4u7u4OZbmZursf5Dt+tdTRRVJJKyEFV7uxsbxka8sbW5KHKGaFXK/TI4qxRTAKiura2u4TDd20FxEeSksYdfyNS0UAMgiighWGCKOKJBhURQqqPQAcCn9qKKAEjRI0CRoqIOiqMAfgKWiigAooooAKgv7Oz1C1e0v7WC7t3+9FNGHU/ganooAjtoILW3jt7WGOCGNdqRxqFVR6ADgVJRRQAUpJPXmkooAXJxjtSUUUAFFFFABXmvxx+EGifFCxtmuLltN1W0+W3vo4w/yE5KOuRuXuOQQfxB9KopSipKzBOxl+EdHXw/4V0rQkuGuF0+0jthKy4L7FA3Y7ZxWnsTzfN2L5mNu/aN2PTPWloppWAx/G/h2y8W+EtS8N6g0iW1/AYneP7ydwwz3BANcb4Y+FX2bxzbeNPFfiKXxJq9jbLa6ezWiW8dugBG7apO5+Tz79K9KoqXBN3Y7sSREkAWSNHAOQGUHB9eacaSiqEFUdd0bSdd099P1rTbTUbR/vQ3MQdfrg1eooAr6ZY2WmWEOn6daw2lpAgSKGFAqIo7ADpUvkQfaPtHkReft2+bsG/Hpu64p9FABRRRQAUUUUAFFFFABRRRQAUUUUAFFFFAC1xmn+DhoVr4wu4tY1PUH1sTT+TdS7ktyY2G2Mdhz+grsq4TxXc3Vj470W4vvFGnxWYudsGlNE6s+9Spd2QnJADgbgE555xUytuNFfWLo/2vpk0fiS10ZJPCWmY85Iz5pDXGcbyOnt61R+EM0kl38Pk/4Sa11ILbEm1iSINEPsEvJKnPHTn1r0PwdrPh3QPh3fp4q+zeX4YuJLR2niEjmMnfBtBGSWR0AA6nI7V454k+M3ibVNQuIvBmiW+iQLEzYtNOFze+UOrsVBCDHJ4IHrXh1cRGiuSW53UqE6usdjxXxNrk9go0/To5VvZJCUkNq0kQBkIOSvetO3vJdO0yNtfvLX7SSQWhUhW54Cr1PFUYriSFisOrTN8w5uYMxlmG4DcABk7gcZzzWLqT3UmrzPqEYS4/5ZqDlRH22n09e+T9K1yuNPH11SUrev6GeOU8JSdS17aadH59jX1E+GvEkkFvevIXQnylZ3hyTjuMZ6Cuht4Y7e3jgiBEcahVBOcAe5rgZFWRCjruU9RXR+HtatW0tI76/gW4iZom8yQBjtOAT9RivTzTK/qSUoyumcGCx31i6krNBreqaVZ6rHbXNjetcOFImggbAycDLLWt9l9L2/x7Xkn+NZ2sS+HdWs/sd/eWssO4NtFxt5HTkGnaXc+H9LsUs7O+tIrePJVTODjJyeSa8OUKcviSZ2Sp05O8kmexfs36bGLXxhGktxGlzLAjS+aS4cxvkhj35H416X8PfDK+D/AArbaAmq6hqqwM7fab2TfK25s4J9B2ryzRNO1CD4JR2mn+UNW8S3TXcEUskcZaPjZy7KR8iIcrllLZA4r2Dwra3dl4c0+1v57me6jgVZnuJRJIWxzucABiOmcc17WHiowUbbIxlZbGlRRRXQSFFFFABRRRQAUUUUAFFFFABRWpY6bHLYrczM2ZZNkaqQPxP61n3CLFO8auHCsQGHepjNSbSG0xsTbZUYjIDA1Z1W8+3XjXGzYMAAZzwKqUU+VXuK4UUUUwCiiigAoop5jk8oS7G8snAbHGaAGUUVc0m2S6uismRGiF2x1wKUmoq7BK5ToqSdVSeRVztDEDNR0wCiiigBV5YD3r5t8S/F7xpqkPi/+xJYNJu/CuoRW0EEMIm/tNpZyiIwbJHyoeFPJbPbFfSQ6188/A3TrEftK/E77RZQyz2t0stvI6AmIl2yV9Ccjmsat7pJ7lR6nefBbxtrnja+1+61CKCGwt7poLSGOPDR7DtO5v4ixDH2xXpRBHUV8u6MnizQPBPjXwJ4e0vVU8SDXZJrq5t0bcNPdgRJE3QsQWwF55Y9aPGl54n8Cw/EOXRdK8QWdre6dYLpEzNKwt4gWWRy5zsk5Hy53ZYe+JjWcY6jcdT6fmkjhheaZ1SNFLOzHAUDqTXOeH/HnhXXNE0nV7HVofs2rTGCyEmVeSXJGzb1DcHg14fq8fxCOt3+n6pPf63c6t4HDx2phY2aXBLbuMYDKqg5PzF2HrgUPBuu6xpPhn4Qvp0GoxaBZyyR6w9rC5Es7biI3VR83pk9zQ6zvsHKfUtMaWJZEiaWNZHzsQsAWx1wO9fKra58S9e8JeK9eu9Y1fTrWz8WQpHa2yu0sSmRRIvGT5aKR8q8Fs/QyfGtPGOjt4h8d6tp7w/bZ9NTRLnzhusEV9xTbnKyHb8wAx8x5puvpewch9IeMfE2j+EtFOsa5c/Z7QTRw7guTudgq8fU8+g5rkLDx3e6l8c7jwfp89pNpNnpySy+WA7PI4Lbt4PAUbRjvmsD9qe2N54N8Mai1qjQwa/ZyXcpTd5MDZ3E+i7tmfwrznxcnia++InxV1bw7Jqek3cej2V3ZRWClJZYw0e0HAyMplio+nalUqNSsEY3R9W012WNC8jKiAZLMcAfjXz3a+JfF918YbK/1mz1K1sjo8M2kWjRSBrmUqVZNoG1WZ2DNu+6i9u3YftB+G/EesfC+1bTtSibUNJuYb64hk4ivinWIgdQWIwvfgd609pdNpbC5dT1UcjI5HqKWvmXwp4s1vUfHPhfU5LLULDQBowbTNPjEr7riORo3gUgYLsygEtgBPSotG1j4kyeDvHUdtDqUnjSa4mjaCMSE20SuWMikjGSrBIwvJAz9I9uuwch7TceNZ4vjda/D8WsRgm0V9RaYk71cPtC+mMA12iujMyq6synDAHJX6+lfMnhq2uvDfxq8N6wuk6wq3vhhrO0W+MhmursAbtwfJjyzEnOOAzYra+A1pr3hX4l6x4E1wpd3xD339tRMx+1xB1LRtn+PdIvJ5ALD0ohVd9V1G4npnxA+JGk+D9QFhPaXV9cJafbrpYCo+z2wkEfmNuIz8xwFHJwa7RZI2ZUEi72XcFz82PXFfL3xM1B4/2jvENlf2c1xpNxa6Zb3jxEAxwb4nCnPRXl2qT2BNa/hnwb4yvvjfqus6yNSsdW/tMGC7WBpbJNPMTfKjkgbs7Ux33EkcUlVfM1bqHLofRuDzweKMHHSvEf2arXVr+z1mPxLdXt43h7WZrLTjcSNuQBixfP8WdwHoAMdzWT8Y9E8ZaxfeP5EsNbuZo7S2Xw/wDZndYI7cANcMu04aViGXbgk59hV+193msLl1se3+L9Yj8PeFNW16ZQyafZy3BU99qk4rl/hf4wudQ8E6LqHi6+s4dS1adorYImwSvyQigdxgj325qHWLPWfF/wc1+08i4gn1LSngsbe4jKSDEQALg8hmbJweeleUaD4s1a1t/hWbCw1yz0DSy9prYS3kJkvPLIMRXGX+YdemXHOQcKVS0k+gJaHsWrfErSLHxtH4XW0urlxe29jc3Me3y7eedWaJCCckkLzgcZFdxXyV8OtW1m8+KusQavpBN1J4nnuIP3iiH+0EgcQQu3UBF3kf3iABXon7O2oeJryxlttXmvDq8l9I+rGZH/AHCxu/BLjG+QsFAXoiA9qVOtzMbieqP4s0GPxg/hOS+RNWSzF6Ym4HlEkcHueCcdcc1o6Nqmn6zpkGp6VdxXdncLuhmjPyuM4yK8G1xNR0r43/EVtI01v7Yv/D0f9jCKPDPIynfIrY4IIYk+uB3rN8K3XiTxd/wr6zurHXJrTS9E1CTU7qWKRBcXXllRC5IG7B2DnqSRzij2zva39XFyn0uQfSg180eA9O+I2gFNSstL1q6vb/wSqq9yzFEvQ8hUPuPysibAFxzwPWu2/ZxvtYvvCmnR3M928iq0+qPOr5WY/KISXGS5IaR8dPlHc1Uat2lYHE9fLoJBGXUOwyFyMkeuK4nw78SdI17xg2gWFpdNCz3MMF8SvlTS25USqozuwN4wxGDg15TqPhPxbdfHbxHr0y6rBewXUUmjXhtzJZrZCNy43ZADDCDbnJJPHesb9le6vL+XT7M2z215BZXH2G5crsaJ7nN1KP70gwiBe3BPFR7V8yVh8uh9SSyxQqGmljjBIUF2Cgk9ue9PwfQ14j+0Xo+tPq6eKGsRqHh/S/D98rQmYKsN06kLKyk84UjBGSCtcl8EZvEWvfECz0zWtQvbvRNW8L2eo3EMkjFJJY41iHPbJUk46nFW6tpcthculz6YMsQZlMsYZBuYFhlR6n0FOBDAFSCD0I718saD8O/GeoXvjGSb+17TXrsahDczXUDGCeAoRAkMhIzuLds42AnGMG74Yt/i1caNoHhibRtWtdEutGt7BvNUDyLiK4Vnlk/iQFAQMn5gBUqs/wCUOVdz1H4h/FXRtH8IeLbzRr+2l1XQZEtXil6CeQqFIGfnA3ZOP7pFdj4IvrzU/COl6hqDK11Pbh5HVNgc/wB4L2yMH8a+VfE0Mth8Kfilo8elql6PFJmnHk48i3E6eWRx/FuXaP7u6vV/hpL41sfiXrHh64utYvdLuLPTru3u7pCYLdPKzKIzjauThQg6fgTUwqty1/rcbjoe10UtJXSQFFFFABRRRQAUUUUAFFFFABRRRQAVxPxU0eGa0ttfh00XV/YyKofymm2RNlWbygw8wqHfAJ43E121KpKsCOopSV1YEeH/ABc02/13wpb+KYpI21DTlUa7YWsocYUNskZFJIePcxweQHb0qL4d/Ffwv4c+GWoeF/8AhFrqLVbuxcS3lvKj/bJZEIEkm/a6LzkDBUL0J79jY6JN4U8Z6fDYyLLaagJIPMmhCRxR7zIYyy8yzMT8rNgBQ3UnnA+M3hXVf+EeSx8N2dpqlpaTm8SwAX7bbLtcFIT1aFi2dh6Y+XsB5GMwk23Wp/FbY78PXjZUqnw3PFdP1D+y9Kv7Z7JLoTBSjSMqw5ESph93IGVz05B4rnjibw43mXkN1dae4cvHkhUJ5XJAzxn8hUd9dTampW4iIu7Ni7ws7OXUDafvfNuQDG09B+ixjy9BupmGDqDJDCp4yg6t+RY/l61xYfL/AKtaopWq88Uo9fJ3vs120HGNFVas4RvCpFuUr6eiXTXvqR10XgfXYNLmksL4qlrPJvjmPSNyACG9AcA57HPrXO0hwVO7GO+a/Rc1yylmeGdCr6p9n3PhpRUlys9mwvoPyqxoWhyeKdei0GFSLfAk1KUDiKDPK5/vPjaB6ZPauT+D2k+L/ETNYaTbhtJT5f7RuQfKtT3VT/y0/wB0dO5Ar1pU0SzZfh34fvdXt55bgrqepw2Ejv8AaQodRM5TaEcY5BxtAUYByPy/DcOVKGLartOMXpb7X9dTfA5XJ1Oep8K28zo9Qb+3tRsdK0//AIRvUdDkVJgceZNBFGcNtUgq2SAgOVK5PBIrtqzNA0i201JLgWVhBqF2Ea+ltItizSAY3Y6469a06+vij6JhRRRTAKKKKACiiigAooooAsWlwkBYvbRTg/388UXdwk+NlrDAB/cByar0UuVXuFzZuP3nhWBl/wCWUvzY/H/GluIIoNEiuPLT7RG5jJxnnOefpWba3lxbI6QyYV/vKQCD+dRNJIwKs7EE7iCeM+tZKnK++l7lcyN+9e1j06JfJRoDGrblwCXzyKfcNZLcWt+QjWjHaqBOUbHf24rmqma4maNIy/yoQQMdxwKn2HmPmNLU9llfEyQw3QkGVLDA2/h3o0ye3ub9VNnbRYVimB1bHHWsueaSdg0jZIGBxgAVHVql7tnuLm1NqK1SS1uluHhN38pA3AbBnrnp0qx9is0iv1ManyiJEHUgY9ffFc7Tld1DBWYBhg4PUUnSl/MHMuxrWiwz6NcXMsUZlhcMCFx2AA+lPW3iuNNtJm2qDKTOw4AH0rGDuqlVZgrdQDwaTc23buOPTPFN0n0Ycx0Jt4m1gi6MAg+YQx5HzDHHToKdplrHbvGFMfmSwOp+bO5s9PwFc3SqzKQVYgjoQelS6LatcfN5Gzb28cFojSrEZmmHnmTkxr6Y96smztS2o+bGnynzUC9lH9DXOsSzFmJJPUnvSq7rnazDcMHB6im6Tetxcy7CyyNI+5goPsMUyiitiQrP07Q9H07VL/VLHTba3vtRZXvLhEw85UYBY+1aFFAC0lFFAC0lFVdR1Gx06MSX13DbqTgGRsZqZzjBc0nZCbSV2WhXnPxh+G83xEv9FhutRjh0ezuFmuoCrF5NpzhMHA3A4JPQdK6Dxn4sg0TSILuzEV3JckiHDZTA6kkVy2gfEydrzy9ZtoRA2cSQggqfp3rycVnWBo1lh6stXb012uzCWLpU58rep6bDGkUKQoDsRQqgnJwBgcnrTgACWAGT1NeL6r8QvEFzdu9pcLaQZ+SNEBOPcmt7wp8Q5GsLxdaKPPDEZIWUbfN/2T71y0OKMDVq+zu15vYyjj6Upcp6XUN3bwXltJa3UKTQyDDo4yGFeJ33jrxLc3JmS/a3XPyxxKAo/wAa6/QfiJbx6AJtZ3SXiyFAsS8yDA+Y9hSw3FGBrzcG3FLq9ghj6Um1sd7ZWttY2kVpZwR29vEoWOKNdqqPQCpq5Xw5460bWbpbQebazucIsuMMfQEd66mvbw2Lo4qHPRkpLyOqFSNRXi7hVWDTdPg1GbUYbKCO8nAWWdUG9wOxNWqK6Czx74pfDPWte+I0WuaN9lNjqunppusebJtaJI5llWRR/ESF249hXsI4GB0FFFTGCTbXUbYUUUVQgpaSigDx5vhnrUfxnudZh+zf8I5d6nba1I/mYljuYYpE8sJjkMXVt3oDXsVJRUxgo3sNu4UtJRVCFopKKAD68j0rx74QfDLWvCHjO5kvDbf2Lp73o0l0k3SSpcvG+GX+HYI8e5New0VLim0+w0zjPjH4Q1Dxx4Pk8P2OoQWSzvidpkZlKFSOikZIJDDPGRW/4S0Oy8M+GtP0DT9/2WxgWGPexJIHfn3rUop8qvzCuFLSUUwBlDDDAEehFLSUUAFFFFABRRRQAUUUUAFFFFABRRRQAUUUUAFFFFABXCXHgu4h8bz+IY5LGW3kna9kdoCbxJFjCrGkg5Mfy/d6YLDBzkd3RScUwueMeJD4T1YaTJ8SvDUema1d27TJe2bETQgABPNYAFXc5VUO/kEdawL34QeF9d1ue20T4gzC+tA6yWl1CkhhCn5uBtPBwCa971LTNO1KLytQsbe6Tcj4ljDco25D+Dcj0NYj+BfD/m6jNBDPbS6lDLDdSRSkO6ySGRzuOSCSzDI7HHYYzVPlqKokuZdepTk3B029H06HiX/CldJtvskupfEmwjt7td9u0VqF81cgZUs5BHI56ciuo8FfDT4Xw66dPkk1DXNQjaVUOoRuts7xNiRVAVUcqeoya7v/AIV1oQ06102K41GKztop7dIluM5gmdHeIkgnbuQY5yOea2tN8N6Lp2qTanaWQS7lZmMjOzbS2N20E4XOBnGM10SxFeekpaepjGhShrGJwfh7S/GXiPSb+11O6sNNt7W6SCPTxa4g3QyZZdqbT5DptwNxJ7nqK7nwn4fttB02CFSs10kIhkuduGdQzMq9Sdq7iFBJwO9bVJWUYJGrYUUUVQgooooAKKKKACiiigAooooAKKci73C5AycZJwKuSabJHGXa5tce0opOSW4WKQBY4UEn2FOeOSMAvGy56ZGM1s+DgPt8p7iLj8xVUWss+oLFeTNEJGO0sdx68cVn7X3nHsVy6GbRV+502SGdLXdvuJGO1B0A7En3om02SO0efzELRsFkjHVSar2ke4rMoUVoDSrj7VHbFkEkgPBJ4IGcGi009mmaOQbmRGZ4w2CvHrR7SPcLMz6Ksizl+xfazgJztB6nHX+dSrpV6WZfLA2x+YST2pucV1CzKNFW3s/Lso7iSQKZcmNMckCkubGe32CTG5x90dRxnmjnj3CzKtFW4LGaa0N0hXyw+1sn7vGc/SnyWWLSB0Xe00hVHDcN+FHPELMpxo8kixxqWZjgAd6JFaNyjqVYHBB7Vs6RaJBriwmTzHRW3YHQ4/8Ar1S1C0uFdZ2UbZmbaAc4x2NSqqcrBy6FGiiitBBRRRQAVDe3UFlaS3VzII4YlLOx7Cpq5L4quH8IXMUc8YcOjMm8ZKg88Vy43EPDYedVK7SbM6s+SDl2MGb4pf8AExCw6YDZ7sFmf5yPX0rjfG2tPrmvz3W8tbqdkCnoEH+NYlFflGLznGYym6dad1e58/UxNSouWTNuLRNdudP0fELG01G4eKxJcbS+QrDHUc461l6hazWN/cWVwoWa3laKQA5AZTg89+RXpujeINHtfDXgGOYW3mW2pyvMvmNmFd+N554znPPFUtel8EvqD3ErQ/ad14ZgFZw1wXfyy2M5jxtPHf8AGlUwlNwTjPXTd+S/z+40lQhy3Uu35I4aDSr2bSJdVjjBtYplhJ3clz2A6nqPzFE+l3sGjwarLGFtZ5XhjJPJZcbuPxr0zTdb8GRS6YltfQWtpbapFdyxNARuUxKpx2yHUE+nUdKpanqnhW98M22n6nfJcTxi8kEsZJKSmZWGAODuXcATQ8FS5W+dXt366f5/gDw8LP3keZUV3nxBs9AuNFttf0mNLP7bczPHEy7C0S+WqqFHAwdxz3wfauDrir0XRny3uc9Sn7OVrj4naOVJEJVlYMCOxFdtP8S9aN2jwxW6264zGy5LDvk1w1FbYbH4jCpqjNxvbbyHCrOn8LsfSOm3S32n294gIWaNZAD2yM1PXknh34jXdm9va3lpA1lGqx/uwQyKOM+9esQSxzwRzRMGjkUMrDuD0r9VyvNaGPp/u5Xatfoe/QxEKy916j6Kwtc8W6Ho90LW8uj538SRqWKfXHSs3xr4ztdM0eKTTJo7i5u1zCwOQq/3j/hWtfM8LRjOUpr3d1fX7ipV6cU7vY66R1jjaSRgiKMsxOABXMJ498NvqAsxdvy20SlD5efr/WvLJfFetT6ZeWNzeyzpdEbix5XB5A9jUE/hzWIPDUHiKSzZdMnk8uObI5bJHTrjIPPtXyeK4tqTa+qQ0Wrv/wAD8/M8+eYSl/DXqanjHxVqV34knlsr+aG3gkKQCNyBgd+Ouauan8QtTuvD0NlGTDeHKz3C8Fl7Y9Ce9cTTnR0IDoykgMNwxkHofpXzH9rYzmqSjNrn3/rp/kcH1ipdu+50mgeM9X0myu4FnedpgPKaVi3lt3Iz7VRtPEuuW+opff2lcvIGDMGkJVh6EdKx6KwePxLjGPtHaO2uxPtp2Svselav8Tpo9RVdOtIZLVMb2fOX9celbniH4gafp1layWsRuri4iEoj3YCA/wB414zSkk9STXrQ4nx8VP3tZbeXodCx1ZX13PY/Bvjy31y/Gn3VqLW4cHyyGyr+3sa2B4u8PnUzp39oxicNt5B27vTd0rwi0uJbW5S4hYpJGcqw7GoySTk9fWuqjxdi6dJRklKV9W+3y6mkcxqKKT1Z9L0V5PovxInsNNsrOez+1GJdsshfDEA8Y/CvSdB1ay1rT0vbGTeh4ZT95D6EV9rl+cYXHe7Sl71r2/rex6dHE06ukXqX6KKK9Q6AooooAKKKKACiiigAooooAKKKKAClUFmCqCSTgAd6SprNtt3C3pIp/Wh7ANEMxm8ny38zONuOaSSN4nKSIyMOoYYIrovE5WG4iaL5ZZyA7D+6D0/z6UzxPaSz3SNCm5khLP8AQGueFe/LfqW4bnO0VPb2s00sMargzH5CehqdNLu26Kn39jfMPlPvWznFbsmzKNFWfsVz9sa0EeZVPIzwPfPpSpY3LmUIgYxKGbB7HuPWnzx7hZlWirMdjcSFFjUM79EB5HGckdqW4sLiC3+0SBfL37MqwPNLnje1xWZVoq3cWElvbrJK8asy7xHn5tvrUlzpdxDJbxjEkk6bgq9R7Ue0j3HZlCilYFWKsMEHBHpSVQgooooAKKKKACiiigAooooAKKKKACiiigAooooA0dAvYrG7eSbcEZCuQM4NRrNbW84mi3XDg7lLjaFP071SoqPZq7fcdzesruG712GWKJkkf/WEn0HQVDf6gsL3Fvbw4YzFmdzk7s9hVDTbr7HeJcbN5UHAzjqMVDPI00zytjLsWOKzVFc3lYfNoar6wrX0d2IWDjAf5u3cD61BDqQj1Oe6MZZJgysuecGs6irVKC6C5majaojWaW7W5xE2Y1B+XHbd61LPrKyX7TeXIYjCY9u7BGeprGoo9jDsPmZoyao0kMatbx+ZFkRv/dB9B0o1DUvtShvLZZdgRiTwB3x9azqKfso3vYXMy9a33k6Zc2ZUnzSCCD09afDqXl2UMPlZlgYtG5PAz7VnUUOnFhdmvb6wsd/9p+yqgbJkCHJY49T29qrSagzWAtfLAwzEPnkAnJFUaKFSiugczCiiirEFFFFAHDfFrX7rS7K3sLGVopbnJeRTghB2H1ryJ5HkYs7s5PUsc1638XtE+3adFqiTxRvagqyyNgOp9PevIq/L+KXX+vyVR+7pb0/4c8HH83tXzbdApVBZgqgkk4AHekrp/hV9n/4WHov2jbs+0jbu6b8HZ/49ivnqUPaVIwvu7HJCPNJR7nOXEE1vKYriF4pB1V1Kkfgajr0iPQl16HULzxLeyW97DcC0tY0CrtBdx5jjqQWBH1NXtC8AabbeIBs1OK/NrNeROkqhYzJEmU+vJyc8fKfx7I5dVm1y7P797bG6ws5NW2PKaUgr94EcZ5Felal4QsdSuY7priCzSSS7M6x7VcNEqhYxk43PgnGOMnrU3i7wxa6rNJqENwI4rfSLP7NGrqWlJQKSf9leATQ8uqpN/wBbXB4WdmeZSzTSpGkkrusS7YwzEhR1wPSo69V0n4f6PZeJoobnUk1Fbe9MM8LAKjfuRIq+pJJxgf0rzG/iEN28eApByUHRCf4fw6VjXwtSik597fcZ1KM6avIgooormMhR156V7H4I8Y6PdafFp2TZz28YSNJW/wBZgcYPrx0rxW7uFtog7KzZOAB1JqS3dmiST7rEBuO1enleaVcuqOpTV09zehXlRd0WtSmkuNQuJ5WLPJKzMT9agJPHPTpQetJXmyk5NtmDd2KAzEKoJYnAA7mvcPH9tFaeE9N8FrdxrJBo/ntBg7jIrKd3Ax2krxO0ne1uobmLaZInWRdwyMg5GR3rU1fxNrOq66+t3t0HvXjMRZUAAQqVKgdAME/nXbhcTCjTnFrWVl8uv6HRRrRpwknu/wAup3p+H/h576+s45r7zYZ7i2ixIp3PHbiTOMc/Nxjvmr2t+DbTWvDWjzTXX2W7s/D8LGQY8n5Xwdx/4EfyryB7i4kz5lxK+WLnc5PzHqfqfWpjqWomyNkb65NsVVTEZDs2qSQMegJJx71qsbh7SXstH5/d9xosRSs1ybnq2s+GYdP0vxXbpZW7vJf2dpbzGMRgJ8pLhVwFxk89Dzmox4F0Zdc8QzasssltaPFDbRWqCIlWwDOVH8A9Rxwa8u/tTU/LmjOo3ZSZFjlBmYh1HRTzyB6VFLeXcrmSW6nkcoIyzSEnb/dz6e1OWNoN39n/AF73+f4A8RTb+D+tf8zu77wBZw2UGppqUx0421rNLPsBX94W8zB/2VX8yBWd8SfDNvot8J9LQvpcqI9tMknmLIjZwxPYnBGPUGuREsqxtGsjhGGGUMcEdeRVzUNY1K/t4ba6uneCFVVIxwoxnBx68n86551qEoNKFn/X4GcqlNxaUbFCiiiuM5wro/AniVvDd/NK8bzW8sZDRKcZbsa5yitsNiKmGqqrTdpIqE3CSlHc9l8K+P7PWtSTT5rR7SWTiI7tysfT2rs6+ctGvP7P1W2vtm8wSBwucZxXpHgnx5qGreIk0+/hhEc+fLMa4KEDP4195knEiqpUsVK827LT8/methcbze7Uep6LRRRX2R6YUUUUAFFFFABRRRQAUUUUAFOQ7XDehzTaKAOj8Wsu+zk+p/DirOoXkMN9IszFEmtQqSYyATmuWkkkkx5kjPgYG45wKWSaWRVWSR3CDCgnOBXMsPok3sXz6s6C1utNSayf7RxDEygMMYPqaqQXsK6f80nzteCR177euaxqKv2C7i5jpbW9086xPJ5gPnrje3ygcdP/AK9Jo08MOoSJLJCXlU7irfKoHRQfpmubopPDqzVx85q6feRR3t40smwzIyo+MgHtUqzWLaOtsZceTMGIPWQe1YtFU6SbuLmNrU7nT7mVLwyF2EYAgC459z6Vf0+8h1DVYZo433pCQ2Rwn0rlqvabf/YkkKx7pWHytngfh3qJ0PdtEalqV7zm8mPHMjdD71DS0ldC0RAUUUUAFFFFABRRRQAUUUUAFFFFABRRXnUJhm8deJ9W1K8miXRpIWjVcZ8kRlto9AzHnHXGK6KFD2vNrsr/AIpfqROfLY9ForjU+IFhG0i31nJAyy20apHIJWYzqSOB6Ac4qK4+IUPm2UdnpU8skxmaZHYBoo432E4GcknoBWqy/EX+H+rX/In20O529FcHefEi3itp7mLTnMP2KW5ty74aRo32FSoHAJ6HPauk8P69DrMd99mhYyWTrG43Da7lA2FPpk4zUVMFXpx5pRshxqwk7JmxRWdpN7qV3OyXmiyWCAcO9wkm4+wWuOu/iJb3Oi3tulrJBqfl3CpFuyBsYpnPXPfHtRSwdWrK0Ve1uqe4SqxitT0IEEZBBHqKK838KeM7LSfDGnabNZzm6RLWKNCwHnGZd24YzgDn68etbEvjy0SHVJlsZCmm3S20pMnDMxAQrxzkk59Md+K0nl9eM3FRuv6t99yVXg1e52FBIBwSAaxtR8QQ2dhbXH2dnkuLhbZIy4UCQjJy3YLg5PqMV5v4k8Qf21Lf6tGPs/k6ITEhlyRulaN/zBH5CjDYCpWfZBUrRgewg5GRyKMjOMjPpXOzatBoXhiz8mMT7JILKMbsJvfaBlvQZ5PtiuZ0zxNDZ+O9WubxTLDPcwWazRMDHEfKLYz/ABcqRxSp4KpUUpR2X46r/Mcqqja56QSMgZGT0orzK18TQ33iOw1u9lxa2ukXN2FICsMSlcBc9cKBRbeNWtta1zXLy3kFqmm2UsdqswYgOxyRxjdtOSPatXllbZb/AK3tYn6xE9Nork7vxvZ2c90t1aSJFbWS3ruHB/dtnYMY6nA4z1I96v8Ah7xRZa1eXFtbwXMRi8vBlTG8Om8EDsAMdfUVzSwlaMeZx0/r/MtVIt2ubtFclH42t3gik+ypvubqSC2i88BisZbc78fKMKT+QqsvxH0r7HHJ9junmazju2iiw2xXfYAT69D+NWsBiHtEXtodztqK5Dxp4jm0u88P3VqZJLW4uZo5o1wPNURnGM+4zmp/DXjbTtfuWjsoZhGsUTF2IzvcAhMfQnnPY1P1Ot7NVEtPy1sP2seblvqcf8edXa1vNL0+Tctu6NKSOm7OOa88E0JTeJUK+ua988Z+EdJ8V20UOpLIHhJMUsbYZc9fqK+bPF+nW2keJL7S7OeSeG2lMYdwATjr0r8t4oy6rDEvEyfuytb7jycdRkp872ZtAggEcg0qsysGVirA5BBwQazdM1CFrdY5nCOoxz3r0fwbo/8AbvgK5bTbW1uNSk1aO1t5WUZC+U7uMn/dr5mjQlVlyx3OKnTc3ZHIXd1dXlybm6uJZ5zjMkjEscdOaveGNam0PXYNTVPtATcskTMQJFdSrDPuCea3tH8CaoNUtH1D7KtkHtZJm80sCsr4WP5QfmODx0HrUt/4GurrWLmPTUEUcup3ltaq33SsILY9fQA9M1vDC4hNVEtb/P8Aq5pGjVXvJanJaxfPqWpXF467BK+4JnIUAAD6nAHNV/MkwB5j4A2j5j09PpXRv4N1H7LbTbo4lexe+nklfCQxK+3JwCc54xjOa1fGXgu4HiDVG0a3ijsbWSGPaWI+ZoPMJGe2FYn6ipeEryTm1/TuxOhUacrf1ucOJZN+8SvvBzu3HOfXNMZurMfck11ngbwdqMfiu0vNYW1ez81RPaMWZlY28k6Kwxj7qDIBPUCuX8U6Nqsfhaz8SN5UdjqUkjRxxg5RQeNx6AnjC+hFEsFWUOZr+tP8weHmo8zREjK6B1OQRkGqt9fRWjorgsTkkDtWNbahc28XlowK9twziq00jyyGSRizHqawUNTLlOhsJDdk3TLhQSsY9PU1crN0O4i+yiFmCupPB71pVEtyWaPhzR77X9Zt9J06NXuJydu44VQBkkn0Ap3iHRrnRbmKKeSKVJo/MikjPDrkjODyOnfr1rpvgfJGvj6KCSQRvc2s8ETk9HZOKfoOl2CWsl14qkikuxdQ2yQXk7KYbZWKu4GcnG3aAOnpXbSwsalFSW7b16K1v8zphRUqafV3/CxwdFey6Z4H0CC6TUprW3urWXWJreVXn/cW9qBuDbgfvADjn+L2rG0nQ/BzJFapNY3klzFeEyPc4aOZQfJjUZHGOdx4J71byyqrXaV/+B/mN4Oatdo88ubG8tpoYZ7eSOSdFeJWH31b7pHsat+J9FuNA1Z9NupYpZkUFzHnCnuvPcHIr1vVNK8O3OiadqOoXUO7StItGW7Sb5Q4lPyhf4s7T+lZ3inw7Z6hqfirVrs2891JLG+nxLN/ywcf67rwOmSemG4rWeWOMXZ3fT0s7/kaSwdk7f1ueeeGNBOrefcSXEcVraRvNc/MN6oozkD3JAzzWPL5fmv5RYx7jsLdSM8Z/CvQvhPawyt4wSEO9uNFnjWUr1Hr+OM4qzqHhvwvZX6yK1s9vHpQltVmn2Le3BQHBbPRcknpzhe1ZLBOdGM4263M1h3KmpI8xor1Wfw74Qa01i8j+yskOk297ZrFMTuZR+8HJyAzcEHn0qG28K+GJtPs5Jg/9pX2hy3qxJKEijkB+UjPPT+H2JpPLql7XX9OwfVJ91/Wh5hRXrtn4O8JNrdjYSSxtZXGlsy3YkOZZigO5eeqkOfTkDrWHoNp4f1vwTrHk2VvaapZsZ2LKx324UkBDnhwAT749KTy+adnJX1/BXE8LJOza6/gefUUpxk4GB2FRzzRwpvkbaucZrgOYfV/w/4gj8NapFqjW6XG35QrHB56ke+K5/VNQiS3aOGQO7jHB6Cs7SLO81jVbXT7cPNLM4jQdcDPX6CujDe0hVjKn8SenqXTupJrc+traZLi2iuI+UlQOv0IyKkqKzhW1s4LdT8sUaxj8Bipq/a43sr7n06EopaSmMKKKKACiiigAooooAbrsktl4bhmtGSO8vr6K0jlaMSeUhOXYKQQTsVsZB5xVfRp76+tnu7nTpLJJZpPs0T8v5QYhS3GAxAyQM4zWhqMYvPD0McZX7RZX0dwilgCV6PjPX5Waue1rV7DXtC07TomDpNrDwKFJP2i1QHzH442F1xzwVx61zKTU33uXbQ3zDMIBMY2EZOA2OCaQRs1ybZcNOODGGBZTgHkduCDz6isTxU81xq+l2elQzKsSQKo+zEQWYSUSSyBuFLMEVQoyc4JGAa05tW0+PxtZXFjbwLqdyZo71GB5URxsWXtg/ugWweVx60e2n2DlXcmhHnrugxMuAd0Z3ggjIOR7EGnPFIis0imNVUszP8AKFUckkngAetYWn/2bc6jeRaDeXVtp0ccEiJbTPEyu8Y4fnqqLGNvYYyMmrM+iWcmk6uszarcz3lr5DXDPJdSBNysVVS3AO0ZC4zxmnKs4w53awuVXsaKEPGJEIeMnAdTlT9COKeI5CF/dt833eOv0qjp91ceRpskmhX9hDBqkkv2aELI/lsv35sNhDuLMVXd2Ayax5bo33hPw/o1+JxdzagY3WYOss1sqtI7up+6rMirhudpAOCcVFPFxqfBr6DcLbnS7HwDsbBG7OO3r9KigljuLya0t2eSWAL5n7plUEjPBYAHA6kZArP8Srpt7deG9EjjjKQRzSXNsqnZ5aj93uHTG/BH0qfVtQim1/W7GFbw299pYi8+OB9tnhCuACAHYk9FJ4XntVurPt3DlXctwvHND50EiTRE4EkbBlP0I4qh4rur6xsdIjsQFe/vhHI5QH5VZCVGemV8z8qh0672aLbW8Wh3+n20OqwTRRRqhmniTGTIu4CME84yTtHPJxUFxqUI0KDUtVF4z6dqtxJbwvG6yXxlLBfLjIyDltihscZPApTqSelgSR0DRSLH5jRsExncRgY6UNHIudyMuBk5GMD1rB1GXevima4sdQD3vkusqxGQ4jKbII0XJIGGy2AMnPqRJrE8HiDxDpMV7bR74dLM17a5LpFMSFjVuxIV5f59qpVZNpcoOK7mvRRRW5AUUUUAFFFFABRRRQAUUUUAFZU/h/S5tbbV3hf7Q6KkoDnZKFOV3r0OD0q/cXUUEsEUm7dO5RMLnnGefQcU5p4FBLTRgBd5JccL6/T3rSEpw1jpclpPcoz6Bos00Ez6ZbeZAyNEwQAqVzt6emTQdG0qGJmh022Eis8yERjIkbJLD3JqhpHii3vrzVoyqmGyvI7aN4vn8zeoIPHuT+Fap1OxxC0dwswmmMCGI7/nBIIOOmCDn0raarwfLK/9K/5EpweqOc+GHh5NM8K2h1LS4otSdGE5kQF9pYkKT9D0rY8MaGuix3v7/wA+W8umuJH27QMgAKB6ACobjxFAni6y0KJoZRPbzyyuJATEY8YB/XOa2JLq2jhE8lxEkRxh2cBeenPvVYipXlJyl9vX8WKEYJJLoS1Uk0vTZN+6wtSX3lj5QySwwxz7jrWVZa7JfeM59KtWgksYLJJzIp3F2c8YI4xityS4gjk8t5o1faX2lgDtHU49KxlCpSaXVq5aakUW8P6I0KwtpVqUVI41+TkKn3Bnrx2px0TSPKuov7Ot/LuipnXZxIVGFJ+mBRputaVqIBsb6KcFSx2k/KA23n05BHPWsu+8Sxya9oun6TcWt1FeyyieRG37VjAyoweDlh+VaRjiJScbvT16a/oS3BK5u/YrM20dqbWFoIyCkbKCFI6Hmqj6BojyCRtKtCw34PlD+P7351La6vpV1u+zalaTbZDEdkynDgZK/WpLS/tbqSVIJQ4jKguPusSMjB6Gs71Y33Q/dY0aXpv9mLpn2GA2SgKICmUwOelRjRNIEryDTbXc8iSN+7GNyDCnHqB0qS61TTrXyvtN9bxecxWPdIPmIODj6VT1vxBY6XdR2Upd7qW3lnREUthY1ySccgGqgq0naN9f6YPkW5IPD+hqyMNJtAY3eRf3Y4ZvvH8aJfD2hybg+lWpDQfZ2GzAMX936VX8Ka1/aXhm11S/mt4pJIw8uGChA33c5PHGOta9xcQW8LTXE0cUSgszuwAA9c05yrQm4tu603YJQavYoah4f0W/Ureabby5gFucrz5Y6L9BVm106xtbqS6t7WKKeRFR5FHLKowoP0FR/wBs6Tm0H9pWmb0Ztf3o/fD/AGfWmx65o8ixMmp2jLLKYYyJR87j+EepqX7Zq2tvn/XT8A9y5ImlaXGzsmnWqmSXzXIiHzP/AHj79arf8I3oO64YaVbD7REIZgFwHQNuAI/3uajPiSwGsWmntvX7VHMySv8AKoMRAYc/jg+1VfE3iKSyubGz09VaefUI7VzIh2hSu9sepx+VaQhiHJRTav8Ap/wxLcLXNXUtH0zUbeK3vbKKaOEERKR9zKlTj04JFFlo+lWU6z2mn28EqRiNWRMEKBgD8uKrP4j0xdRtbDdKZ7l5URQh48v7xPt6GrtvqFnNBFKJlQSxmVFkO1to6nB5xWclWjGzvYpcjZbHWvmz4p+GNY0/xdqF19hnltbmZpopkQspB5xx0NfRdheWl/bLc2VxHcQt0eNsg1OcEYPIrxc2yqOYU1Tm+VpmVegq0UrnxwysrFWUqR1BGK6fw7461zQNGGl6W0EMYnNwJNhLiQo0ZbOf7rEY6VP8XbG9tfHmpSXNu6RzS74W24VkxxiubXTb5tMk1L7LILSNwjSlcLuPQZ79K/MKlOrhq84RveN19x4vvU5tR6G3ceOPET2UVpDqVzBFHGkYVH/hQ5UfgfxqQfELxeJzN/bMoc3P2oYUALL/AHhgcZ7joa5WisFVqJW5n95PPLub8vjLxRJCIW1q6Ee2RdqtgFXJLA+oJJOPeln8Z+KZrn7Q2uXiymNI2KPt3BV2jIHU44yeTWLZ2tzeTeTawSTSYLbUXJwBkmoar2tVLd2Dnn3N618Y+KLV0aHXb1ShjIzJnlPu9fQEj6cVFdeJdWutGutKnmD291di7m45aQDA9gPoKyZopIZPLmjaN8A7WGDgjIpmRu255xnFJ1amzbHzzelworQ8PaY+saxb6ZHNHDLcErG0hwC2CQPxIxV+x8Ma6PEcGmS6Rc+f5yq6NEduM8knpjHeqhh6s0pRi7N2+YlTk0nbQtx6bYW/gO18RpDK959ua2kBb5MAZBx681RGsIzoqxFcsAxY9BX0Vc+C9Am8LyeHVsxBZu3mYjJyr/3gT3r5/wDiR4fs/DHiI6TZzzzhIld3lAGSfTFeznOSVMHCFR2tZJ27nRicK6aUi7FJJFIssUjI6kMrqcEH1BqS+vLq/uWur24luZ2+9JIxZj+NcjHfXUahVmfaO1dElxEbcT7xsxnNfNNNKxwu60Ow1HXNPl+F2leHIt7XsN/LczZTCqp3ADPcnNcpVOy1CK6maJVKkcjPerM8qQxNJIcKoqqtSVRrm6JL7ipycmr+hJk425OPTPFB5689uaq6feJdxkj5XB5WpjNGJhDuHmEZxWepB0fh7xjrvh+wez0i5W2WRtzOEBY85wc8Y/DpxTPEXiafXIFS40vSLeXIZ57a0Eckh9yP6YrCqGG5hlkeNXG5DgitvrFVw5ObTsX7WfLy30JuB7UpYsBliwAwMnOBVDWbpYbYxqf3jjAHoPWsuHU7qOERBlIAwCRyKzUW0SkdDuXdtyN2M471LHdzW0EyxzvFFIuJQrYDD0NclHdTpceeJCX7k96ku9QuLlNjsAvcKMZqlBp6D5WX01pcnfCSM8EHtVS9u5r91jjjO0dFHJNRWdjPdAtGAFHc13Pwq8Kx674ktNGuJ2tvtAkaSRFDMoVS2B+VXCnzTUI7vQqMbyUY7s4qz0+WS6EUyMgA3Nn0rodNjTT7+2vLRmt5YJFcPGcHAPI981q3elzS3kv9madfvAhcBnjLEhBliSBjgYPsDU2p+GdWsJUjaDzy1vDOxh+cRiUDaGI6HmmlVi+eK2C073XQm8V+KdR1rUmmW4mgt1P7mJGK7R6nHetO1+IGqw+G308yM15uCx3J5ITvn3965+DQNbnuhaxaXdNPkr5flnIIOCD6HiiDQtUkcK1nLCDEZg0iMAUwTngHjg11xx+OjUlVUneWj/r8uxoqlZSclfU1PDfjLWNN1KOW4vJrq2Zh5scjbsjuR6GuzX4lWT6+lpHbf6AzbTcM2D9celeczaDqkFu01xatCogS4AYElkcgL0zjORjOKS30HWp5o4U0y5Dyb9vmJsB2ff5bAG3v6V04XOcxwsVTg3a6euvy9GXTxFemuVHtth4m0O9tjcRajCsYk8vMh2fN+NbCkMAykEHkEd6+bLqGe1nktbiN45InKvG3VWHBr0v4feNdOttJtdK1SeVZ1YosjLlQuflBNfU5VxQsRV9liUo6b+fbU7sPj+eXLU0PSKKktYmuJ44Y8EyEAHtWbd6xYw6nPZ7ZVRL8afBKfmNzMELybVUcKmCCxPY9K+sdSKaTPTSbVy9RRRViGTww3EZjnhjlQ9VdQwP4GlhjjhhWGGNY4kAVUQYVQOgAHSnUUAFRrBCs7XCwxiZl2tIFG4j0z1xUzKyxpI2ArsUQk/eIGSB+FNouBGq2unWFxdrbIsUZ3tHEoXzHYgAcdySOaupNDqnhyWe4VrFrd5A3lSf6t4yRkHjI4p9taQ32m3VnPGzJJg8NtORyMHsQQDWRYXt4tzFoI0/T4LUyvC5llaXe6gOwPAyTuP4g18ZndKWYOrRW8NdXZcvLfa+rv2V9juo4mhhoQlK/M5dO35feaXhC4ZIDZ3kTx3subhmYcTBudwP5DFQ6Ndy6tfail2sMcdqwAeJWQnrkENycAD5sVZ8Y64uh6RLPbtp73iBfLgubpYQRnnkn0qv4Tu9AvEvI9F1KK7vXRXuXE5nKEggDceoBzgV8dgZ1sG4+zna3Xy8+505hhcTiZRxcIWp3fN92nortWv8AJguq+FZl2xa3ag/9df8AGlkVVCvHIksTjckiHKsPUVlv4a1ZnMX9o+H55QOVl01M/iBXTxac39l2ts/kxyQxhT5KbUzjnA7CvvIZrhsLOPLXdSLdndt28/hi9zx6Srzv7SHL/XqzJpRVy0sXfU4rWUEBm5I9Kgkks7vxdPo2nOCsSlWPJCyoFLrnvw6frX0SxFOVnF3TV7l8rIaXtUdtNHcQrNEcq3T88EfmCKnWJmSV8bViiaVyR0VRk1s2krkkdFIrBlDKQQehFOoASilAJGQCaW4XyLgW8hAl8tZdv+y2cfyNF0A2iiigAooooAKKKKAMPxToU2r3WmXVtffZJrCZ5FJTdkOhQ9xgjOQa5W0+GsqaVFZyattdtPNrcyKpYu3m+YMZP3egI9vevRqK7KWOr0oqMHovTz/zMpUYSd2jhZvAd01zdSw6tHGst7b3yAwcebGACGAI+XjgD+lPTwHNDcCeDWW3x6l9uh8yLds3A7weeSWJYHt6V29FP+0MRtzfgg9hDscJa/D57Wa0MOrsViiuoJHMQEjRzZJIP98Enk+vSptP8ByWrW27WpJFtjH5a+QAMJEYhkZ6gHIPY5PNdrRQ8wxD3l+CBUILocXongu+0adWs9YjZDbxwSB7fkiJiY8c+jEH19q0tR8OT3Hil9ahvlRZLVbdonjLY2sTxgjg5wf/AK9dFUb3ECTpbvNGs0gJSMuAzAdSB1NS8ZWnJyb19ENUopWPLPGnh268PeE9Yb7dFLFfajBPlItjs7SLuDEfwg5wB610MHgW5ttSXUotWRbs3E7y7INsYSVQrBBnIICrgknpXSeJW0mPSnn1qOOS0gdJCrru+fcNvHc5IxWijiRFkU5DAMD7GuiWYVvZL1d3Za6JWM1RjzHCRfDm3g0qys4rtTJbXsMxlMZXfGhOVIB+8wbBbvipta8E3V9rEt1DqgitLjUob6aEKVb5F2lQwPtxwOprtqp/2nZ/2x/ZAkJuxD55QLwEzgZPqeePas44/EuTle716FOjTStY818Z+E20bwi6W9xPcXrGW1s44EwuyaUOQQcnPuPSuw1/w7d6pqFnex3a27JYTWkoYEn94ByMd+CK6b8KKJZhVkl3V9fUFRir/L8Dz1Phu8dikMWqrGfLtPMjWIiOR4QQS3OSGBP86m8ew3EV94S06KaNp59RdmkkQlSwjJyVB6ZPAz2Fd5Ve5sbO5ura6uLeOWe1LNA7DJjJGCR6HFOOYVHNSqO9r9uqt/kDoxtaJx+n/Dq0t59PkuL97pba2+zyI8eAw378pg/Jk5B65Bql/wAIFewW5WxujFJZ3/m6Wxlz5ELZ3qfUH0PNei0UlmWIvdyv/X9fLQPYQ7HmupfDO7uLOC2j1aFkt4rqGISQnAWY8E8nLDJOfYVoQ+A7y0uVuLTWgZIb1LyEzQbvnEYjbdzyMZxjGM967qim8zxLVnL8F1BYeHY4Oz8BXlrc25XWg8MX2pOYsOEnOSc55f34HtUmkeA5rWe3N1qq3MCWC2MkYiK/uwT935uCQxB69Tiu4oqXmOIaev4L+uoKhDsc/wCBdFudB0qSxuJfMRJiLYFtxjhwNqE98HP4YroKKK5atSVWbnLdmkYqKsiK5tra5ULc28M6joJEDD9azfFHh+x13w7caLKqwwyAbDGoHlsOQQK16K56lKFSLjJXT0YOKaszw/T/AIK6n/aIW+1S1FmG5aIEuw+h4FbHiv4OWt3OJ9BvVsxtCtDMpZeBjII5r1is7Wtc0vRvK/tK7WAyn5AQST+VeLLIssoUpe0jZd29vmczwtCMXdaHP/DjwHZeE7SVpXS7v5xtlm24AX+6o9P51Fb/AAt8JQ6wdR+yyyfPvEDyZjB+np7Vb8W+NbDSdLinsJIb2a4z5QVsqMdz/hXnUvjzxO8/mjUAgzwixrt/lXDjcwyjA8lBw5uXVWSdr+bfUxq1sPStC17HSfFH4e6frWpRarFqttpczqI5BMPlcDoR74rxjxV4Uu9E8QyWcrPOwUNDNF9yRD0YV1/iTXL3Xr1bq+ZdyoFCr90Y9B71QknmkijikkZkiBCAnO0HrivlMzzLC4irOdGnZvrff1XS/kLD5pSw9Wc1SUrq2p56bTVjrEUUDOJkPmRN93bg9fwr6z8Ba8dY8JW2oX7RxXMa+XdEsMBx1OfQ9fxrwgqpcPtG4DAPep0urhLR7RZpFgdgzRg8EjoTVZVns8BNvlvFrbz6MuvnXtLRjTUYrou/+R9F2l5aXYJtbqGcDr5bg4rnvEvhjwr4vlP2zy5bqAbTLBLiRR6HFeMaffXenz+dZ3DwSYKkocZBqbQdUudH1aHULdjvjbLLnhx3B+texLiylXjGnXoppvXrp3RzvMIzSUo+pxmtR20Or3cNnv8As0czJHvOW2g4GaqZOMZOPSut1i3sdQ1afUBZrbiaQuYkY7QT1rIv9KbzQbVflbJIJ4Wvkak4Ob5Xpc89yV9DLikeNw6MVYdCKkubu4uABNIWA6DoKS7t5baTy5VwexHQ1DUgORmQ7lYqfUHFOimkjmEysd4Ocmo6KANWXWZGhKpEEcj72elZeTndk59aSihJIEhWZmOWJJ9SaSiimAVLDbzTZ8qNnx6Coq6nT1RbKIR42lQfqamUrCbsLYReTaRx4wQvP1rofA+vHwz4otNa+zm4EG8NEH2lgyFeuDjrn8KxKKzhUlCanHdakxk4yUlujs4fHl1Z2qWdjbyNb+bPJL9rnMjzeamwhmAHAGcf/WpLv4gX9xDOh0+0Vp1ty7853wqFVh2xxnb0zXGngZrpvFnhiHQbO2D6is1+0cbz2wX/AFe9dwxznABGSccniuuOIxMotqWi9PQ3VWs4tp6I6qz8VTN4c1zxfJa25vZtbt3jhZ22KyxkgjByQDziucPjrUnu9OuJrW2kNnZzWezBVZElzu6dDg449K5YpMMRlJOTwuDyfpV2PRNUk0+O/W0cW0k7QI7EKC4XcRz7U5YuvOyjfT873v8AeDr1JWt/WtzqP+FiXR0yC1l021uXESRzPKMb1jkDxDjsuMYPapLfx7qmra5Cl3JaWkM93KZZZBuVIpSu9OeAPlHPWuGaGZW2tE6naGwVI4IyD9MVHUfXq+l5f0hfWavVm/8AEHUrHVvF+oX2nIBbyTNtf/nr8x+bHbjH4AVgUUVz1JupNyfUxnJyk5M9n+E3jqO88QaVotzalG2CNZi+dzBe4966XRbHTLPXJm1NLdZotWuIRNIBuzPMXVFPX5g69PT2rw/4XahZf8J/YxSPJvUnyvLQtmTHA4/nXuF/ps2oatFq19qX2mKzl+W3URgJOyEBpNo3FgjEKD0DZ5zmv0nh3FV8Vh+arJN3su9tD6DAVZTpe90YtrqzXeuamupKlotpp9zdyxAApaxoUWItj5ju2TPj0z7VJpmqwTXfhtryybT7bUYXdxcH5mcviJOONzDLFf4RnnjNVn0XTDp93YxW32a3vT/pS27GIzeoYqQSD0I7jippdOs5b+3vpIQ89tGY4GYkiIHrtHQE9M4zivfVGa05jt5l2GeEJpZNdfRtWvXudXu455Tb7VZbJQ77Gbb90EFAq9Tgn1NUbS91S48DX3iSNjLNvRrS0jtwxMZlCqoABJdwAMngFyeAK0bTT7OzgmhsYFslmJMhtiYmJPU7lwc++c0xdLsV0mPSkiZLSOMRqiyMCFHbcDn9afsZdw5l2IruSK5i8LRXmqCSGOS5lv5Y3KwpPEI0YZHYMzDHrxzUZ1DUI/F97pskKyRNei1sR5Zj34LvKw7skcXlgt0LZANTNoummGxtxblbawIa2tkkZYUI5B8sHaSDyCQcGruk2FhYarPrf2dRKUEc1w7klUJ4UFjwM9h1Nc2Kp1oUZum9bO3qNSTauJ4W8SahqOuy6fd6UlnbNbtcWvzHzVjDlB5inoWxkY7Vm6x4s0iPXNNhs5IkthcvJetJbHhv7wyOvXkVtWPhuRfFt14km1q7lafasdvHhYhGFwFbqWxkntzzVjV9KtzrFvr0siqtjBIDEUGHyDyTX5ZOVWN7Oz6nVn9KVdwWAaXw30emqvZtrbr36HMfEvWPA9joH/CQ6jLZi7u4jDY3P2UTysRnG1D1wc9cAetcr4R+N3hG1S00+907ULMbFSa/a0iRC395ljYkD88VzHxZt4fEXxVEd1NutbbSIJrOJDhSHYlvzPX6Vz8Wjwy2Nhb3WgwQIsLG4fPMRA4XI65555r0KCwigvapuT6ppW+T3+9dj2qdDFVMPGnOaa9HvtZPovLXufTthCt5qr6sY08tV2WrqB+8UgZkyOoPQewrA0Y6r4nvb25uL65sLezmkt7c2rbd7BjljnIOBgfnWD8OvEsmh/A3QNSulW5csLWESShAVMjKmWPooFdf4Q8QJqul3lwtjFbC2uWjZYJQ6sSA24Eeua0wFKph6c/ZQvKTspaaPro++i9DknieRyTWq0Xkl/mbug28lhFLd6pqX2lbZHfz5IwhRMc5xwcAE5rifAk002o6Pq7acbRL6/uZl33Rlfbcq03zjYoDZAAAyABjJrY1zT7vX9LuUkvruDT8FLmGCYRiVD1DHGcY64I4JqpNDpl7ommXMdwJbG6kP2YJuRXKBhjtlSN2OxHNfb4DCzpUVCq1zeXS+ttNDyqlTnlzWK1lrUGm6TotwsVvPLea5eRw2sX35IBJNyM5yFYKzMeAMj0Bn1m3t4rbxPHp1/fXk9/ot5Jbx+cW8pg7+YoGchw8oHsFA4xTbLSNLsrgXFpp9tBMIhCHSMAiMdFHoPaqt9pOh2VrqmtamoMDRlZzMzOu0sXKKvQZbLHHU8npXbKhZayM1PXYk1O6t5PC+gw6DKbSKXUG07zYVVQUVXkdkP8A2yZAf9sn0onvVh1bXrGPVjmPRmj06DzAQreUWaeRj91i7bAWP8Ix1q5a6XYy3Nq8dpbq9vGVgfYB5KY52+gx6UyyutP1O3lltHS5t/MaJmKcOVODweoq3RT92+oubyMrWNW0max0XVG1iUWMdu6pDbOwnu7nzVHyRjmQEIdp6YOcgHNTa7IYPGc/k2+Lu5jtbezMx3GOBYw0rdei9PQuVHetlbdcCZbdcRjarhPuj0B7VBFZWcV7Lex2sSXMwAkmC/O4HQE+lUqNpXuDloWKKSityAooooAKKKKACiiigAooooAKKKKAMDx7JrMfh8/2GZVuWmjR5IY/MkjjLfMyr3IFcTodzqc3xJlt9URnvIPs4SQgBdwgJ2nnjO5mwOpGK9VrFbw5at4rHiATSCQooeEAbWdQVV89chWIr0cLioU6cqclunZ9b6f5GFSm5STTOE8c299NqniKIQ3czSTWHkj5igjDjJAHXk4x9fSti01vxbDqNjZ3enyCBLi5jlmW3wJdjfulAGcArjnp+Vd9k0UPHpwUJQTt/kl+lw9i73T/AKuedeGNU8USXeh2Fxay2kNxHcLfM0TZSVXLDaWz2wPTnjpUviWbVtH8Va3qNhY3F1c3GmwizKR7l+QkSZPqBggd816BRU/XY+05uRWe6763/wCB6D9k7WucFc6v4sLxyw2tybeI2uWS2z56FsTP0yCOgUDOOait/EHixbETS2ubo62LCOF48KYmYncxHoONw4r0KihYuna3s0Hsn/MeZP4j8UQlL670uWaS3tr5d0du4Qyq3yDHTG0A5PXnFWl1jxrfQSQG2WB3htJ2aFdhijbmbDPwW9u3Neh5NQX9sl5ZTWkjOqSoVJU8gH0qvrtN2/dr+nfYXspfzGN8PdVn1rwnaahctuldpFLHGSFcgE474ArfqnommWej6Vb6ZYR+XbwLtQZyfqT3Jq5XHXlCVSUoKybdjWCaik9wooorIoKKKKACiiigAoorl9f8daHpE725eS6uEOGSEZwfQk8VhicVRw0OetJRXmROpGmrydiLxv42g8P3C2cNuLm7K7mUthUHbPvXmnjXxEfEl1a3TQeQ0URRkByM5zkVR8S6l/a+uXWohWRZnyqseQOwrNr8vzbO8RjZzp837u+i9Nn3PBxGKnVbV9Ctqt9b6ZptxqF2xWC3jMjkDJwPSq+h6oNUhZ/s7Qsqo23eHG1hkcjv6jtVXxy1ifDN3a6hI0cV2hgUqu4hiODj2xn6CvOPBniOW3GiaPqUUSfYL+aK4mfKkBYyV6Yyeo5z0FceHwXtsPKaWqf4Wv8A8D5odLD+0pOS3PYqK82udc1J/HEOnpriw2V/AJJ9zcWu3LNGh6ByuM9xn6V1viHVTp/g2/1RlaLy7djCGPzc8IT7nINY1MFODgusrfiZzw8ouK7lfwj4w0/xJqGoWdnDLG1m2Nz4xIucbhj6V0leMeEE1bQ/B9vq1papFNcQXbxzMwJchQ65XHpG2M+tdNc+KNabTfD19HKkP9sSAMCq7IQo9T/e6nJ6DiuzFZavatUWuXbfqt/ybN62E9/93tt93/DHoNFecax4s1bzry6t7g2ttbXlvCkRgHzQsQWmYkZAORj2PrVuw1/Vv+E9ks75p0tb1d2lpgeVJGAck9weN2evGK53l1VR5m1tf8v8zL6pO1zvKKKK4DmD7DY3wIv7iWFIxuURICzn+7zwPrXV6v4O03xD4EtrrwjZMl3YOyzQuQZJc9cnue4rlK6Hwn4rvvDcU8drDDKszKzeZnt6Yr1ctxNCEnTxC9ySabtquqa+Z0UKkU+WezOa07wD4hn03UNRu7Gezgs4Gk/ephpGH8IH9a5i1gmurmO3t42kmlYKiKMliegr65026j1PSre72fu7iIMUbngjkVj6J4I8M6Pqz6pYaakdyxJDFiwTPXaD0r6mrwpGfs3Qn7r3b/Q75YBO3I9Dwb4ieD5/Cg0xZMv9otg0r9hLn5l/DiuPaZFnWEn52BIFfTXxk0J9e8AX8MAJurdftMGOu5eSPxGRXyGXk8zeWbf6nrXl5zlEcJiLQ+FrQ9HDZHHEOUuay7eZ0wBJAAyT0FaPiHRr3Q78Wd9GUkMaSLkdQwz/APWrof2dLLT9e8VXMerQrcNaQCeAHpuDYyR3r3/xF4b0TxAka6vp8dz5f3GOQy+2RzirwHDlTF4Z1VJJ30/W5w1cqqUm4zaufKUsEsUcUkiFVmUtGSPvAEjP5g10WmRpHZx7GZgwDcmvoLU/BnhnUra0trvSYWis12wKuV2r6cdRXlfxt02Pw9rFld6csMVtcxbPs4GApTjI9sYrHM+HK2DoutzJpW/r7zkr4KVOPNc5qis6w1NZ5GWbbF0289a19KtpNT1K30+y2y3FxKsUahurMcCvmeV3scNnexCeQRXoU/jTSf7VXXltp5r640n7DcwsoCJII9okB/iGQhxjjBrkfFejyeHbsW9zd28wKlg8ROOGKnrz1B+tZ9rDNdP5dtE8r7S+1Bk7QMk/gATW8KlXDycUtf1X/DmkZzpNxW52EfjaKOwtIxpzm5hsDaGXzsYO7JdTjIJAAPtn1rRf4habJIJZNEk3fa7idlEoI/fRhGIJHUc446Yrz2OOSQkRxu5VSx2qTgDqT7UuqwTaVPLBqEbQSxffRuo4yK0jjcQlo9NOiLWIqpbnbN46sZLB7VtFKF9PSyaRZRuwjfIRkf3AFPvzXCX1yil7iXais3RRwMnoKxnvtQiiW8aFvsszssTMvykrjIB9sj86pXt7NdYEhAUdFHSoq1KtW3P0InKc7cxu3F/bRRFvNVzjgKck1kTapcSQeXwvqw6mqFFZqKRKSPT/ANmnS7y7+J9jqESf6PZhzK56AlSAPrXr5i1C81nVNB0yyD2kWtvqF/dSyeSJXj2yJBHwT1CbnxgAYGc8eafsw2t1b+JbjW5d8Wnxx+WzYOHYnt64FeteHNRaW51fVobSVYb29mkt45wYmeMoqBiCMrkqSMjOMcV+icOYdrCKST1u/wDI9/L0o0fVkTamtv4esdVvI2ke8k8qKKzHmbm2M52ltuVCqeep9Ku3cszapounWdm++7t5JpzKQhRd4VTgZznPTjg5OOlY9rba/HocFoP7JSe2uC9j5qvKtinl+WMY2+a2CxO7Ayx7DFWJl1hNW0Z7aaeRrS2WG61G4lUvKBIHICgZ3MVAJ4AUnHbH0T9rdaHZ7prkWra2NIgu0knyyF8YjDqFJQN3PzDjrwfSqltexXF9PZWcLXd1bxGSSM7o40O3cFeTaQpIwcYJwRxzVHTNPmj8Wf27eRWeyB5ZLW2gDECSRlaSRi38R2KAB90Z5OTVnw815bJql3d2aC41G6uZXhM+flkYhAXAPIQIOM4xT/fW17B7o6zvIm07SLi6miSTVXjhtlhDOJZGTcdvGdgAJLHAA61R8dKt74UitbafB/t8Wkgwcu8ZIwB6AgnPtUWn2OuR2mkCS6srebTmdISkZkNvAwQeWhO0M+Ixl2XqTgdKtudWistWP2GzuWlvTeWFrHMVWOUszF5JGGSGLcqBwFAGTk1M1UlutAXKjUhnZGdYZj8jbWCt0OOh9+RWz5Au9NWGR2w4BY9c85xXL6HYtp+lw20s3nz/ADSTzYx5srEs747ZYk47Vv6ZerGnkzHC/wALelePxDgJ4jDqVON2nd6atfqaUJ8stzyr4gfD+XSvFj+KPD1nEbOKwmnvUmmYBSp3FU7gkZI7Aj3rGvvFF1rmnWmmwSSapPqkbx2dp54T7O/K5kwACe4r23xYiXXhTV4BNGgksZk3k8LlCMmvmD4NTR3vj/w3JbsMvC2ox7hjdEjFSfY54rbh7D4fM8JVnjEnUp7XbXN7rspWa5te+vS9jjxeIxeGqRhhm+SW/W2urV720+R6RcfCHVtT+FMOhvrkv20QwrbQysUgtVByRhQcv1+aup+CfgrVPAPgW60fWr63vJ3uZJhJCWKhSAAPmGc8V2n9qQ4/1b5/CqV7eSXHy42p6eteNSwOZYuravFRjdN6Jbdkju5oQjZO/wCImpNaL8PtdF/M8FrJH5Urom8gNhcY79cfjWbrOmayL4TXVrbR6doOnzXGm2NtOWku3CY3OxUBePlCgHG4nJ4qrrjajqfkaFHZGDShdJdXl1JKp88JgrEiDnlgNxbHA4zmrnia7vr77BBHaySKIpra4ceWyNHIoU71c5IAHQA5r6iVOfM5Lv8A0zNNWsV7fVVn0XStQgs5Jn1a/NpZxCQKCo3s0xbB+Xy4yw45yB3qPxlD/aXhfVtPiiceRrMdmDuGCpG1mY9vlkb8cVDDoKiyNvc6lfzl5xNIyyCINhdioFQAKgX5dq44znOTVx7S8WTU7iHUnNzfKqqbiJZIoNuNpWMbQSCAcnJOBkkDFaSp1HuSnE0/D81tc3d3Apd1gSWCQqOdwj+YL6kA4+vHauZ8PWdxpvw90i4WeS2NzfwpJGsauz+Y33Sx+71Gcc8EVs6BajRbO3t7SWRmhyxlkO55HJJZ2PcsxJP1rPm0m/nsr63k1uaNrydZN0ECKIFX7qxKwbYRkncPm3EnPpU4T5uZeQJqweO47iHxBFa29vKZ7iytrG0ZQdoLz+bPJu6AKkWSfUqO9TarrEGna/qGl3EEqCxiWRpc7t4YqqYX1ZiwUd9me9L45McOnQwvHJLp72ljFFGzEp5wukjCj1JVmz6gZ7Uy90k33iAateXbShZFmECxIivKq7UkkIG5yo4XJwOuM4NZUVO/5jlY0/qMGiiiuwzCiiigAooooAKKKKACiiigAooooAKKt2llJNKyurKqKGbHXB6VXmVVldUbcoJAPqKSkm7BYZRRRTAKKKKACiiigAooooAKKKKACiiigAooooAKKKivLiG0tZbq4kEcUSlnY9gKTairsTdiHWZpLfR7yeHJkjgdl+oU186OzOxdiSzHJJ7mux8WePtS1OWS3092s7LlRt++49z/AErjK/MOJc0o4+rFUW2o39H6HhY3ERqyXL0CiiivmziKupWMN/AscxdCjiSN0OGRh0I7VU0rw/pmnpNsh+0ST3BuZZZwHdpP73TAx2xWrQGUkgMCR1welWqs1HlT0KU5JWT0Kt1pun3RiNzZW8xhk8yPfGDtf+8Peo9d0mx1vTn0/UY2kt3YMyq5XJByORVePXbW41eHT7LF0zKXldG4iXnBP4jHbqK1qpupTabbT3Q3zwa6FP8AsvT/ALFbWf2VDb2uPJQ9FwpUfoSPxqQ2NkbSO0Nnbm3jxsiMY2LjpgdBViio55dyeZ9xGRGUqyKQRggjqKqzabZTahDqEkIa4hGI2JPy8EdOmcE/nVuikpNbME2tgooopCCiiigDt9B+IWpWc9rbzQwHT4wsZjVcFVHGc+tewRuskayIcqwDKfUGvmg9K9y8EeItLvrCz0uG7El7FbLvQgjkDnB7195wtm1SpKVHETvty3/Jf5HrYDENtxm/Q6YgMCrDIIwR618ofFPw8mkeJ9TsBGFVXMsBA/hbkV9X14d+0fbIuuabcKuGmtmRj67W4/nXrcS0FLCqp1i/z0PqsnqWrOHRo4v9m28+y/EyGEnAubaSL6nG4fyr6lr41+Gd7/ZfxE0W6Y7Ql4qN9GO0/wA6+y6fDdTmw0o9n+ZGaRtVT7oSuF+LPgeTxbawXFlcCO+tVIjRz8kgPOPY+9d1RnHJ4Ar2cVhaeKpOlVWjPKqU1UjyyPj/AFCzuNPvprK7j8ueByki5zgitTwHrQ8P+MNK1eTcYbW7jkmUDJKBgTj3xmrXxTgt7XxrqUlteRXkcspl3RHdtJ6qfcVy0EizRLIoIB9a/JK1N4etJL7L/I8arha9D35RaV9G0etN4q8M6Pda/atLHrK6ndiVZ1g3J9nLsTF82CpwykkdxitCD4g+DLae/XTbF9N3i/gtpYbfGI5IwImbnJ5DfL2yK8Yoq1jZrZL7vmQsRJbJHp154w8Kz6hJ5dnJb2sugi23JACyXo2gyfiFIyP72cVteLfHfw91JpLh9Kmvp7gPHuEIV4YzBGgyW4Zt6sQe2fwrxeihY2aTVlr5AsTKzVkeux+PvB9vNpMtvZ3Pk2DX3kW0kKskDysTHLsJ2naCAF9qyE8aaDE/h6+tdEslvra/ma/R4AElgL5jyeefmYn0IFedhHKM4Riq9WA4FXND0nUNa1BLDTbdri4fJCr2A7k9qpYutNqMVq9tPT/If1ipLRf1t/kXfHMumzeK9Ql0iV5rJpS0Uj/ebPJz6nJIz7V13wK8PTajr0t/d2Mc2mRxMrmaIMrOegGe461l+AvA+taj4qtorzTZ4LW3mD3LTRkLhTnbz1z0r6Qt4YbeJYbeGOGNfuoigAfgK9/IcnliKv1qsrJPa2//AADowuHc5e0loJbwQ20Kw28McMa/dRFCgfgKlpKK+/Stoj1gooooAKKKKACiiigAooooAz/ENldalpktjbXUdss6PFMXj35RlKkDkYPOc+1cb4c+F9n4c1DStQ0jUpFudO07+z43mTcDGZN7HaP4jyOvFehUUnHcpTaVhaSiimSFFFFABRRRQAUUUUAVbvT7S7u7W6uYjLJaMWt9zsVjYjBYLnbuxkbsZGTzVqiiiwBRRRQAUUUUAFFFFABRRRQAUUUUAFFFFAG7Y+ZN4bvWeRmIwBk9AMVQNkp+yoDJHJMOfMXC/ge9amjo3/CN3m5SAwbGR14p9xJay/2bdtMnlRAZAPO7jAx/npXGpuMml3/Q0tdIzdZsY4tTFtZgsxA/dgEkH61VWyumleJYizou4gEHj1966DdBF4jeaeRR5i7Yju9uv9Kj01kg1n94UDyAoihshEHTJ9TTjWko/IHFXMFbWdkVljJ3HCgHk/hT5tPu4YXlkiwiEBjkHBNaFrcwQ+IpnlZUQbo427Ljgfyp1u1s2kXVm10nmFw7uTw3Izj16Vo6kk9uxPKjN+wzi1W4bYqsCUUn5mA6kCnTafPHbW83DeecIo61o6jJp95b2sn2kRxxIVMQHzn2H5VPbXdre3OnrGrB4uPKxwvvn8Kn2s7Xt3Hyo52RGjco6lWU4IPUU2ruuZ/ta5z/AHzVKuiLukyGFFFFMAooooAKKKKACqPiCwh1TRrqxuJDFFLGQzj+Hvmr1cP8btSvNO8CT/Y9ym4kWGR1/hQ5z+eMfjXLjqkKWGqTqK6Sd13M6slGDb2PJbyOGG7liguFuIkcqsqjAcDuKhrnLXUri3iES7WUdNw6VvWkpmto5WGCy5NfjE1q3Y+ZaJaKKKgRwl/401OLXNUhh05G06yLweYOZDMELA4z04J+gNV/hVcJMVu1m8557WOOXD5LzZaSR2+m9Vz+Hauuv9B024N9PHaRJeXcLRvMOpJUjJ7Z9+tcr8JbK6tILpWtHtWjt47eVXQqGnRpAW9/l2ZPvXsKpQlhZ8is/d+Z389N0ZcqtsVbrX18P+NfFl48QdI7a22xj5QSWCjP4vzWxqPjC4hP2e3s4Dcw6e19d+ZIQsa/wqOMkk4/Aisa58G+JpL/AFLVJJtNvXvwsc1pc5AdBgjDrjaQw449Oa6rw/o6taI+raLZQXEYZF2zGdirfe3MRzn8aqu8Koxk7SaSTs+yS8vP+tB1HRSUt3p+SM2w8aS3er6bpUdlGbjUNPjuY23najsNzKeOgXn/APXUcXj5ZLhLePS5HYan/Z80gfCKcfeB79Dx2xzXQWvhvRrW9sry1sxDJZIyQbWOFDdc+tRp4V0NbNrQ2haI3ZvCGc5809Tn9Melc3tcHf4H/V/PtYy58Pf4TnovHlna6XdapN9onjfV2s4Y2K52jGSuBnABzg5NOv8Ax1NHp980eneRdxX6WUKTHP3tuXcDoAGHHqQM1tzeD/D0tz9oNjtf7St18rkDzBzkDoM4GR3qxcaTY2a6lfWunxzXV0N8isNwkYDjg8dh9ar2uDurQd/+G0/MfPh76RIvButnW7G6dzG0lpdyWrPGMLJtxhgOcZBHetuuU+F+j3+k6HcnUVKT3l3JcmMrhlB4GR24AOO2a6uuTFxhGtJU9jCuoqo1HYKKKMjOO9c5kFX/AA/rsPhzWbfVZ0eRIicxocM2RisO81GG2mWMgvx823tWLqF011OZCMKOFHoK2oTnSqRqR3TuvkVC6akj6S8BePNL8XSzW9rDNbXMK7zFJg5X1BFcD+0iw/tPR07iGQ/+PD/CvMtD1fU9HumuNJupLad18svH94gkcfoK6f4r6hf3t7o66nkXsWmx+eCMEO2TyPXGK+vq53LG5dOnVXvK2vTf8z7Dh2u62JSe6TPMtR3Wmpx3MfB3CQexBr7T0W7XUNGsr5Dlbi3SQfioNfGGvIzPDtUnqOK9O0z4oa7Y+DNP0OygitpbaARNcsdzkDpgdBxTyTM6WCU3VejX4o9/MMHPESSge5+KfE+jeG7UzapdqjEfJCvMj/QV4X4/+KGqa2slvbyHTdO6bEb55B/tH+grh9b1aaWZ7u+uJLm5k53O2WY1j6XY6l4i1qDTrKJp7md9saDoPf2AqcbnWJxz9nT92L6LdjoYCjhVzS1l+CLunw6p4i1OPSdFtZJp5jgBeuO5J7D3r2bTfgaYdDgjm1wrf53S4jzGM9h349a7z4Y+BdN8FaOsMKrNqEqg3NyRyx/uj0UV11e1geHaCpf7Srt9O3/BPGzLFLGfu2vdPKLz4PWkPhWe2srrz9WZldZ5RtXj+ADsD61g+EvhBq8uqRyeIPKt7KNsuiSbnk9hjoPevdaK658O4CU4y5bW6dH6njvB0m07HhHiX4PaxDqh/sOSG5spG+XzX2tGPQ+v1rb1T4MQSaRaLYaiIr+OPE7OuY5W659R6V65RSjw5gE5Pk389vQSwVLXTc5D4e+CLTw1oEtjeCC9nuW3XDMmVPooB7Cui0zSNL0vf/Z2n21qX+8YowpP5Vdor1KGEo0IRhCPw7HRGnGKSS2Fp0EbTTJEv3nYKKZVrSnWPUrZ24AkGa3k2k2Wi/eaTDHLLbwyO00UIkOeh55H5VjV1FxlNevJD9wWuT+VVJ7OzeJ5o/JwLdCuGHXPzHH0rmp1mvi8i5R7GFRWv4gWG3lQW8aqJ4w7fL27Y9KSCNW0VPJkiQmRvPZiMgY49zWyq3ipW3Fy62Mmit65s7NleaExbRAhTDDOc8sRTdXFva39v5MaBJgruCoxjPb0qVWTdkg5TFjVpHCIpZicADqaRlZWKsCCDgg9q35IbaHxEloI0WFjuII7kcYPamLb+XY3CxtElwZv3m9hlU7daPbLQOUwqvalaR2sMG0sZGXL5PHIB/rWgbOzkgjaJo3Atm53YLP64qeaKKbUrWeZozaeUAGPRmxjFS62q+Y1E5qit+2sreFVmcRNtglZxuBDNngfgKXy7d7NkKQCV7QPuOAd2ar266IXKc/RWjpC2raoqS7WiwR8/RjirdvFZ2U9pLOEYFSG2nd8xP8ASqlVs7WEo3MOiujkso0F27BZ5vlKYXqp/r6moo47ebR3ghZRJBky/L9/uSDUKun0HyFHR7BL4zGSQxrEoY4Gc0t5awtbWktpDIHm3DZncSAetWfCjqbyeE9JIjgVes4YZltWvIVjcO8cajI+UdBUTqOM3/XQpRujmCCCQRyKSt/TEhiSO23oty86+ap67P7tZGoxrDfzxKMKrkAe1bRqc0miGrIr0UUVoIKKKKACiiigAooooAKKKt6TZ/br1INxVTksR2ApSairsErlSioLe8S5sbm+WIRwR6rLZRncTuRWKI5+pU/gRU9KE1JXQ2rBSqcMDjOD0opdrZxtOcZ6VQjX/t6aNAkEfG4sfMOeP7o9BTZtQ0ydd02mfve+xsAmuZ8Q6xp2gaPPq2rXAt7O3AMj7ScZOAMDkkkgV43rvjv4iXVqniXR7ZYdDeRliWOESMFVsAyd8HB54FedisRh8Jbn3fbc6qGHq178p7rIwZywUKCeBnOKbXL/AAy8VN4t8NLqE1sba6jfyp02kDd6jPY11Fd1KpGpBTjsznnBwk4y3CilAJ6CkqyQq9pF5HZTNK8bO2Plwe/PX25/SqNFKUVJWYJ2HzSNLK8jfeZixplSeIN2nWui/Y7f7VeanOIUjckIOCzMxHOAqtx3OKivLq2fxLqunWijy7ExKzA5Adk3FPqBtP8AwIVnGrFvlQ3F2uLRRVnTbcXd9FbsxUOTkjr0rRuyuxFaiq2n3sd1pkd+22GN22YdwPm3FQvuSRVmmmmAUUoViCQpwOpxSUAFcf8AF7XLfRPB0xmtYrp7pvIjilXKkkZyfoBXYVz/AI88K2vi3Rhp9xM0Do4kilUZ2tjHTuK5MfCrPDTjR+JrQzqqTg1Hc+WDySeB9K29N1G3S0SOVijIMdOtZmqWv2LUrmz8zzPIlaPdjG7Bxmq1fj04a2Z8410Z18brIiuhyrDINLWLp2qRw2wilViV+6R3FaVhdLdwmRV24OCM1g4tENFg8DJ4FGcjOcivMPG09s/xb0y11aQtpq2m54myyE4cj5R1OcV0d/4st9H1S10ePR5xFcQD7B5a7fNbIGwLj5QM9TXbLAT5YOOrkr/0zd4aVo8ut1c6yiuZ1zxlY6ULmNreW6uLIK15HARiFTj5snr1HHWrMnirTBqE9lH5sskFt9olKgYQbC4U89doP6Vh9VrW5uXT+v8ANGfsalr2N2iuVu/GVlJ4eTV7HctvI0aLNLHlVdmHyFQc5xnpxWhL4l02LVL7T2Z91jEZLiQAbVwu4j8v1IFN4Wsvs/0rf5jdGa6G1RXOW3jbQLmUJDcSsPsTXpfyyFEajJBP972ph8YWkOjWepX1rJbfbmUWkO8M8obkH2460fVK+ziw9hU7HTVBNeW8MyxSSBWP6fWsrUtUiuI1jtZCTwzkfwkgED68isxmZmLMSSepNZKm+pHL3OivNRggKbWEmTyFOcCsjUL17i43oWRVGF55qnRVqKQ0rCk5OTyaSiiqGKpKkMpII6EVYurq5vJvPu55J5cBS7tk4AwOarinDpWlNs+p4VpSliZVE9Evz/4YKqahfJbLtXDSHoPT60upXX2aH5f9Y33f8a59mZmLMSSepNdVOF9WfcVKnLoh0skk0hZyWY19O/APwGvhvQ11rUYQNVvkBAYcwxHovsT1NeU/AHwb/wAJL4qGoXkW7TtOIkkBHEkn8K/1/CvqavsuHsvX+8zXp/mfO5lif+XUfmFFFFfWHjhRRRQAUUUUAFFFFABRRRQBan1C6mi8uSTIwFJwASB2J71VoqWCCWbd5aZCjLHoB9TSSUUGrI2ZmxuYnHAyaSnSI0blHUqw6g02mAU5mZsbmJxwMmm0UAOZmZtzMSfUmkPJyeTSUUAFKWYqFLEqOgzxSUUALRSUUAFKpKsGU4I6GkooAkkmlkfeznOMcccelEc0kcbIjkK3WltYJbmYRQruY89cDFRsCrFT1BwaWmwD4JpIJVliYo6nginXV1cXMvmTSs7Dp7fSoaKLK9wuXtHuYbW68+YMSvIwMk/54qtczNPcSTMAC7FjioqKFFc3MF9LBRRRTAKKKKACiiigAooooAK1vCjqmrAMcbkKj69f6Vk05HaNw6MVYHII6g1NSPNFxGnZ3Ma2k+xeC0tZF/eza/Hbhf8AbFwzN+imtCd93jvWd94y2WnIrQQ7wsbTNGXO/HUA7cA+pqomkb9Vj1K+1C91CWEu1uk5QRws/wB51VFUFiONzZOO/Jq5a2dra+b9mtoofOkMkuxAN7nqx9T71hGg92ynMzdH1q3Sz8JzalqzXZkaaK8Yj5ri4YxkBVxlkU7gCBgAUmj6va6bfa4p1N7vUmivZ5J45DLbWrM7GJWYZAOCqhVyQF5ArXMcZdXMaFk4Vtoyv09KdGqx/cVVGc4UY5p/V/MOc4n4iafeav4J0vw3p1m9yt3pMIL3SFWDiRQJmzzxjdjqeM1LN4v8N+G7KNruWd1jK2TLaQ4j3quWKqeAP/rVuQ2epTarealf3EfmtbraWgQljHEpZtzE4yzMxJxwAFHavN/iZpc+uCDTNLjt5r2yldpljlCgKQByDyTkDmvEzSlQUqMsTKybabbtpZvfbe36HbQr1oUavsI3kkmuvVLYsS/F7w/GzaX4d027nu8gJG6bEUseM9SeT0H6V6gsjRWYmuiAyRhpSozggZOB+deD/CTwDqNr4zl1PX4J7TyplktwhVhIQeMkHgV7tf3Qsrf7Q0buin5tvUD1r0aGLwVLDynRqKUILVp3tb0+84aVPF1qi9tG0pbLY+d9ZtfjN8TJl13Srn+wNJRz9itxcNAzR7vllYdTkYPpxwK7X4Lap8RovEl54d8elbnZYR3VpdK6kMm7acFRhjkjJJyMV1WneINKsi9rY29xPLCnl5mO3C5JA47DOB7YrH07x5dj4mjwzN4cjjsXtRLDfxyfciA5LAjoGyOOlfN5XxHSxeYOhGon6X+R9RismqQwjqclrK+tvmekUV57rfxb8N6brDWMcdxexJw9xAQUDegz97610/hHxVpfie3kuNJa52xHDGSErg+xPBNfU0sxwtWo6UKicux8lGpCTsmdNqd3HNrnhvQCdvmWk9xNMhKywLgRqUccoSXIz3ANcv4lhsvDukCw0q9XTltNWZb2aSdcshVZWlkZjuc7SRgZJdh2FX9N0yOzu7m9e6ury9udoluLhwX2LnYgAAVVXJwAB1J6kmnNp0cmoTXt1K920pVgkyIyowAG4HbuJwBySegq1h2ne5vzlS51dbi911bfUGgjOkJ/Z8LDy1h/dh2llJ4WQsxXk9F+taWk67ZN4l8Mta6jmyuLJyYlT55p2IAdxjIUKGIJwORUjKrKVZQwPUEZBo2rnO0ZxjOO3pVPD36i5/IwIbnS4fB1wl1JZpd6XrCGeW5CEQqbgs+wnqwjJ+7yM1ta3qRGp6xZ6RDBttdA+0ebOQm24dXMajPQkAMxboNvqcNjsbGO3W3js7dYVYusYjG0NnOceue9Imn2KLcqtnABdOZLgeWP3rEAZb1OABz6Uewl/MHMuwzRb6DXb/S57drv7LDpd2w/dsqTSEhfNJHGCBlc84bOKXRLh7vRbG6kOXmto5GPqSoJ/Wm6pca1a2rpoMcZmmgktxvdViiLYAlYYJbaAcKOuam0+2WysILNHZ1hjEaswAJAGBwAB+VVSg4yfYUndInpR1pKK2JPn/4hfDfXrXV9Q1OxgW6092efcrgMi9SCD6c15vX2JdQx3NrLbSjMcqMjD2Iwa8Ym+DU1smoXMmprPFFFI9tFGhDuwB2hq+DzjhyaqKeFi2ne+ux5WJwbTvTR5FU1vcTW5JhkK561EQQSGBBHUGivjzzTMudPvpfGlp4jgvoI5YYGhIniZxyCM/KR2NWNU0t9Q1uw1P8AtieK9tZMrP5YMaKQQyqh6A56kk9KtUVusTUVrPZW2W3Y19tPTy0Oa03SbPVvHPifSJr64itGa3DCIjM+Bu+ZiM9eeK6S/wDDOk2GpT3tvJIhuokint+CJAvQkn5hnvzzUFpY2trc3FzBCEmuGDSvk5YjpVkksckkn3rStjKkpLkbSsl+Cv8AkXUryk/dell+S/yKsfh7SY/AieH/ALZMwSXzkkVQHWTduHHTjpVJ/D1nJ/aTPdXe/UYwtz90+Y4z8xOMjk5Kjg4Fa1FZrFVk2+bd3/r7iFXqK+pj2nh6yhFqjs8sMFobV4jwsqnnJxz15+tRXPheyms7eA3Fyz2zo0Esj7ygXooB4289K3aKf1ute/MP29TuRWkC28AiVmbklmbqxPJJqWirFrZXd1HLJbW0syxY3lFLbc9M4rD3pPuzLVsr0V6d8Mvhnfaldw6pr0D21ghDrC4w8x9x2Fdxf/CPwzdaw18JLqGF23NbRkBM+gPUCvbw3DuNxFJVIq1+j007nTDB1Zx5kj56p00UkLBZY2jJAIDDGQehr6Y1f4c+E9Tnt5ZtP8owIqAQuUDKOgb1rduNJ0Ywxtc6fZslugCtJEp2KB6ntXpQ4Rrty5qiXb+uhusvn1Z87XWiadZ/DS11i5tpk1S8ujHCWcgGMclgv6VyTsqKWY4AGSa7v4q+II/FHihLXTWU2FmpihI4Vj/Ew9q4+80W5kureMlXtS/74qcHHp9K8THOhTrezptWirX723fzZ9lgq2FynDqnVklNq9urORvZ2uLhpD06KPQVa0rR73UlZrdFCLwXY4GfSu+lsLKSDyGtYjHjGNo4pdOtI7GzS2i+4mcE9etcTxnu+6tTxq/E/NTbpxtK/XXQ9J0DU9N+H/gDTNP0sRXd/dR+fK3YserN39gPar2hfE0Msq6xaqrKhZHh/iI/hwfWvMSScZJOBgUlej/rJjYzi6T5YpW5eh8/UzGvUqc7Z2//AAsrXP7RE+2AW27/AFAT+H69c0eI/H+rS6yZNKujDaJjYm0HdxzuriKK5JZ3j5QcHVervv8A1p5GDxVVq3Me0WHj/Rv7DtrzUJvKuJAQ8MaljkdT9K0dG8Y+H9VmEFvehJm+6kq7CfpmvBqUEgggkEdCO1evS4uxkXHmimlv3fz/AOAdEcxqK10fS9FcL4U8daSuh2cOrXxW8C7HJQnoeCT9K7e3mhuIEngkWSJxlXU5BFfe4PH0MZBSpST0TtfVX7nr0q0KivFj6KKK7DUKKKKACtpFEfhORl6ySgN+f/1qxa0bC+jSyezuELRlw6kDOCOxHpWdVNpW7jiye/smnt1u1YDbDFkY+8Tx/SoP7KkVLh5JAqwttyBkE4zT7rVCH/0MbEKgFXUEDB4wPaozq07LKsscbpIQxXBAB9aziqtinyko0tVsredzKzTMAQg4XJ4Bqxe2cb6jeCOGMJBBk5zgnA6Y71StNSeG2njbczSknk8A8c/zpz6vMbiSUQxgSrtkQ5IbjGaXLUv/AF5BeNh8Okq2nrNJMVmlBaJPUD1pG0W4Qyb5I12ReYOfvD0qu+pXLwiJ9jAE7SV5UHqB7VNJq0r3ck/lJh4vLKE5AFVaqHuhNpnl6bDcEuXl54Hyr7H8KdpkUB02/mkTeUQKOfU9vyqKDUGjsriB9zmbPU8AnvUVleNbQzQ+WrpKBkE9COhp2m00+4tLlx9JVLBZXmIuHTzBGcABfeqthYtdGYh8JEMkgZz6Uk1/cTW6wyFWCjaGx82PTPpTbG8e1Eqqqukq7XU5GR+FNKpyvXUNLlnTdPjuvMiaQrMULR/3cA9TTUsFnkm+zyfuYMb5G7+pFJa6pNbzeYkcWSfm+Xqv936Vf0uZZLHUZfJVY1TiME4xyfrUTc43Y1Zj9Ps47V5Zo5GdHtDIu5eRyKp2emLcWf2qaYxtKxES4+8ajGsXP2hZCsewLs8sDClfSo21K4MTQgRhM5QbfucY4/CkoVAvEfLp3lWkN082Y5BztGSGz09//rU2+09rVlQvuYrubjAAwD/Wo5LyR9PisyoCxuWDZ5p17fyXSjeiK2ArMM5YDp9K0SqX1FoU6KKK1JCiiigAooooAKKKKACiiigAq7pFkL+5aEyeXhC2cZ7iqVa3hVsauo9UYVFVtQbQ47nOQasJvDun6ithm7u7e8uFtY3ZspCrMue/JCqT6txTtHvf7Q09LvYEDvIoAOQQrsoYexAyPY1S8GWFrD4f1XU7nz57u4025WeQSYfYN37uPsijsAMA81f0S/s7G98M2d8tjbxXOlgrFBwglQEkkE5EYUAbjxkr61zxqSg/e1LcU9izTo0eR9qKWb0FY1j4ga4s/Eeq37LcDT7SMv8AZpFkRLhpJCIY8YBOwxAkk43D3rTWeO51tdH1Sxt42u9DWWO1B3rLMQ3mAHuq/KMnqSKr6yrbC5Bt1NItlJPaRpcOE3RqZAque3zdh714fqGveJND8XXF1qHhFpdU1BiYFt5CUKAAEDGQecZPvXp91qWnt4U0MS67Fp0FtFLHqC28gSV7lY0RYo4xzJgtINqggMo9KzPixrV3pPgGz8a6DfNp62VqqXOnzbZHO5sK4OSPvMA556AZBr5/PcFPMnCjGaS10fV9+504Z1Kd5U5uPR2ts+juHhWXxFdWdxca5ZRWcrRtJBDCCfJ24wSx6knPtxWjrfj7wXpd1Lp+pa/ZRzoNssYJYj2OM185eHvHOt+ItRvJNU8QarahoG8rUI4Wk8p8cL1AAbpWVc+HtJuJXub3xhfTyv8AM5W1AYn6560YZ/2Ph1hmlPfWEW/wV/vbR6cMrr4uXPG7t1dl/l+B6h428feD7G5hvvD+oNqU7MVeFUKKF92I/oa5rwr40uNf+Imky6wLaDT4lmiZVyFWJ1O/cw5I4zWVY+DdF8S2kl3pt9YC4l1iGBYbmT7NN5WzDIqHg5OTkelaulaPcxapNo+g+GIomyYZbg4lyCOdpydwwfUCvnngsDgcSsRSpcj0vqlyp26Se/kkz3sPmk6mGlh60OZ2ave/ddFt8zdutD+EUjM8Xiu7ts8hYIpGA+mQa9a+HlzJe6cLi0sls9ERRFYBk2PMB1k29Ap/M9a8LvfgrrjatO7eK9A06FpC0cfzblXsCo4H0FeoeDx4ptdRs7PxH4ms57VL0/ZZIQI/thK4ESL/AM8157V6FGGVYfF01gpuVTm15ne3eyS/Pbt28NZao0Z1OVQVt9r9vvPUb8R2mj21824ma8W2wO27gH86kaBYtQsbO4kCyXa+YqjOQmQCfTuKnurWS/8ABlxDbor3ENzHKmTjbh1JP5bqwrW+mv8Aw7oXii5lZoR9ukd8cpDIWlhz6BY1A59q+vdaSk15/wDDHhcqaHaLenUNMivGjEfmM+FBzwHZQfxAB/Gr/ltvlQ4DRRmWQZ5VQM5P4CsWNLmLRvBdhBM1n9q0sSXnlqA4ESIGAJ7s8yZ9lPrVvVIoLSTxpZWIWK9n0uaayit/9bcf6MoMpC9TvJUE9+lU67UdhKGpdPCRsSAJM7Mn72OuPzpKpW0Ohxal4Xks0tEsdtxYvOFGfN82JUiQnk5PmdOu0ntUWq635WnaxfRWscWn2OsLbG6P3jErMJSF9AQEXHLHtyKr6xEORmn2pKo3t/5ieItUgluBDBJp0dvA6MqxIXUSDBGNx3sCRnoOav1dOpz30JasJRRRWggooooA47V/hr4T1PVf7RmsnjkLbpEifakh9xXnHx38LnT9VttU06z2WUsKxOIk+WNl4HTpkY/KveKR0SRCkiq6nqGGQa8jHZLh8TRlCMVFvW6XU5quGhOLSVj5H0jR9T1a48jT7KadsEkqpwAO5PQVRYFWKnqDg19hxQQQoVhhjjU9QiAA/lXBXPwk8MT6y1+WuliZy7WyuNhP1xkD2r5nE8JVoRj7GXM+t9Dinl8klyu588UV6d40+FmujxHO+hWMUmnytuiCyBfLH90g1b8Q/Ca9tfCFm+noLrVo3LXSqfvg9AufTH6mvGeR41Oa5H7v4+nfuc31WrrpseTVNZWtxe3UdraQvNPIcIiDJY16n4f+EN9d+GJ5NRkWy1ORw0CNyEUdQ2PX+ldR8MPhqfDOotqupXUVzdhSsKxg7Y89Tk966MNw7jKs4KcbRe77L/MuGDqSautDwCWN4pGjkRkdThlYYINNlPkg+cDH3+cY49a+qtY8HeGtXvVvdQ0i3luAcl8FS31x1/GrGt+GtA1qzFpqek2lxEq7VDRgFR7EcivTXCFW8r1F5f8AB7fidVPLlze+9PI+N5dUYXGY1BjHGD3967/4Y/Ev/hGFlt1063mjnYNJu+WQ/Rv6V1njf4Dwskl14UvGR+v2S5OQfZX/AMa8P1rStR0XUJNP1S0ltbmM/MkgwfqPUe9cM8FicsqKaVmtnuj63CYXANLkgm0vn/XmfTth8YfDE6D7VDe2r9wYw4/MGrj/ABY8GquRdXLewt2r5Ugv7mEbQ+5fRuamGrXGeUjx9K7FxDj0re6/l/wTq/szCvuj6O1T4z6NEpGn6bd3L9jIRGv9TXnPjD4g+IPEiNbzTLa2Z6wQcA/7x6muMtJvPhEm0qT1B7VNvWP95Jwq8n6V52LznGYlOE5adlodlHAYej78Y3ZraPZzxyrcNhVI6HqRW/p1jealdLa2FrLczsCwjjXJwBkn8Kqxsrxq6EFWAII9K6r4YahZab4mee/nSCF7G4iDOcDc0ZCjODjJ4zXgU0qtVKbsmfmeMxk8fifaVtOnojEi0rUJJ7iFbZt9tG0swyPlVcZOfxH51Rr0fR/Efh2x0SOwugG8u0lt5IIwSj7rhG++ME5QYzx0qhe3ngf7K0du1ycQmOLfAXKfvyxIycAshAB7c5raWFp2TjNbf0jndGNtJI5C0sbq7huZreIvHax+ZM2cBVzjP5mnWmnXl1aT3kEJa3t9vnSZAWPccLknpk12p1Xwc2jX+n2Raw+1YVmMLfMiyhlBOTzt4z6gmoPAdx4dh8O6ta65dKIbi6gYxhiHkjjDnjHuR+dCwsHOMedap63662/QFRjzJcxxUcMsiu0cbuqDc5VSQo9T6VHXqujP4ZbwfqV3p8M0cKyW5u4VySVER3rknPPz89MmsK+1TwXdXD3CaXHAf7RiwqREKbXHz/L0BGAPzNOeDUYp861/4ISw6ST5kcPUot5/spuvKfyA4jMmPl3EZxn1wK7JL7wLOkQksTbyrFLysR2F2jXZu55CsG/MUzW9V8LyeEX0rSlljKXEU6I6ENI3lbXLHJ/iyfoQKz+rRSb50T7JWb5kcXXo/wAKPE1nY2smlaldeUGkDW5f7oz1Ge3NecUVeX4+pgK6rU91+JNGrKlPmifTAIIBBBB5BFFcT8Hb+4vfDcqTXSTrBLsjw+WQY6H+ld9p0QnvoIW6M4B+lfruDxaxOHjXta6ufR0p+0gpdyvRV/VUaXUpFhh+7/Ci9P8APFVYbeeYfuoXcZxkDvXQpJq5rYioqTyZsA+W+C20HHf0pDFIH8vy23emOaq6EMoqXyT9m87cPv7duDn/AApmx8N8rfL97jp9aLgNoqdrS4WATtERGRnPt649KlsbJrqGeXeEWJN2T3PpSc0le4WZTorWv7dY9KtFjQM7LvJUZPfJP6VmrBM2zETneMrx1FKM1JXG1Yjoqw1ndLCkxgcI5wpx1NQhHL7Np3ZxjHOfSmmmIbRWto+nyLqSrcxgBVZgGwQSKz7oHzmbYVVjlcjGR6ikppysh20IasQ3c0NtLbxkBJfv8cmpFsWOmNes4UBwqg96iltLmOJJZIXVH+6SOtHNGWgWZBRUz21wkCzNC4jb7rEcGntZy/aTbx/vWC7jgYwMd80+ZCsVqKnS0uHDlYmIQ4Y+hqJFZ2CopZj0AHJp3QDaKllt54ivmROpbOMjrTNrbd207c4zjjNF0A2itO0ss6VezTQsroFKFgR3rMqYyTvYbQUUUVQgooooAKKKKACm3Nx9jsri8bUF06ONNrXbMqiLd8oOW4zkgD3p1aGn2cWp6be6a+BI+yWFiM4kQ7lP4MAazqy5YNjirswLbStPj0MaLt+02aIYXWR9/mDPzBj3yc5q0lrbJL5qW8SybBHvCANsHRc+ntVbTUttMtdNjme7nk1W+kjBADSNOzlpC3QAA7ifQDpUuq6hbafpN/qkgmktrK7e1kaNQcMhO5jk4CgKST+HWkqsF1HysW406xuHtdMmht2eVhcQ22QNxVuHKjtkHrxwfSo4rXSbma6u4YLKd7gGC4mRVbzQpKlWb+IDkYp0ll9p+JDXCPJEU8PDDNGcR71YJjuSNspIH94Vk+GLebT/AAVpM8LRQJe35G2aJnkKyF5AgwwCnGASc9OlZwrXeq/q43E2ra0tbaGKG3tYIYoRiJEjCqg9gOleS+PpvDHhrVyur2mox2SuZYreaASWN233guR83DEnaeMjOO9ex6gILCS8iu7qOKS1tTdOjdWjGMkeoBYAn1NcD8cfBMfjXRLXRkcxXkNhcaxHM4+SMRgAIVHJL7j0xjHeuXMKFHFUeVt36WdnsdGExFXDzvHZ73V1/XnuecaJ8Ybq88R2Wn6boCTWbShFsLaFE3/QDjjrzW/4u0DwhrVzPr0cccISTyruCFjG8cuejp6+44PWsH4W/A/WtB8W2WtarfaZLZRo5KWksgd9yEAcjkHPI7iu/wDiT8NIvFE9tdaXeR6TdghLiYIW3xgcDaMZIOMEnpXzuIyPFRp8uClKm9rqTu/XXU9nC42hUqv6zPR+Wi+SPLdY0rwZAizWLHSryE7oruJxuRvX5ia43wZ4613SPFUcVrqsWsPI5treKQhFZmOAwx0/+vXvfhj4L+FNL/e6r52uXGc7ro4Qf8AHH55rsbLwj4WsmVrTw5pULKcqy2qZB9jiry7hirTi3jKntG/5vea+b1/EnG5nQhJLCt269E/l/medXnwn8Q6xdDUdV8ZSRXcigyLHDuEZ/uqSeg6V1ngX4e6f4buBfXN9c6xqSrsjubrkxJ/dQdF+tdnWh4egW41WJXAKrliD7CvrIwVKPM9Wlv1Pm/ZxctOr7sx9UsoL+1m0+7abynUCaKO4eIspHRthBwR2PBqLUNKsb+xWwuona0A2mFJnjRlxjawUgMuOxyKztIslvdXluGvobRZtYmursiL95MTK0cKtJn7o4G3qcDoK1ZL6CK/1G2lSZY9MjeW+uCo2QooY+uSSFzgDoy+tEakWveNOV9B4s7UXxvhbQi6MflGbYN+zIO3PXGQOPaopNL02T7VvsLVjdgC5PlDMwHQMf4vxq1YSR3dxYwmOe2a7sTekTqFMSZxhsE4Pr6VVh1TTpNIGpNJPHG2mz6kitF8xgiOGY88ZGCAeeelN1Ydw5WKmm6ej2zpY2yvapst2ESgwrjGEOPlGPSmR6Rpcdrb2q6fbGG2fzIEaMMI3yTuGf4sk89eavXDw293YWkzOJbyCa4GF4jjiALOx7DlQO5J6cGm2M1re3MUdvMQj2EV+ZJE2BIZN+GPp/q2/Sn7WF9xcrMzXJNYu0bRLaPFhdSwyT3DhNsKRncVUZLM7MF5IAAB71qnrUGk3lvqY0RoUuYl1hJpbfzowpEcZXDMM8bg4IHp1xUZvlOrz6ZHb3DyWzhLiTaAkbFSwByck42ngfxj3pQlC7s9WN3LVFFFakhRRRQAUUUUAFFFFABRRRQAUUUUAFFFFABXKfEvwRpvjTRXtrhFjvo1JtbkD5kb0Pqp9K6uis6tKFWDhNXTKhOUJKUdz4a1jT7rSdUuNNvojFcW8hjdT6iq0Y3SKuVXJAy3QfWva/wBpTw7GviO21SFAjXkPLAdXXg5/AivJNB1J9F1QXX9n2F8ygqYb2ASxnPse/vX5tiqH1fESot7P8Oh9VSn7SlGoup7V4u8O+GofDFlajUbTSdSgt2nSNo3ZLvGF+R9zAKcEgD1z615K80T38VvKgdANzIT972r0f4oSQL4c0Wa302LTLaXfI8CaYLVYnKr8udx39TyMDGOM15JHMZtXWRehfj6Vz4xJ1JWVrIzxHMsDO0rOz+R6Bp1xayQpHb4QKMCPuKtVyUMjwyLJGcMOhrTt9XmaZFmCBCcMQK8NwZ+XSTbubVH60DkZHIpVZlZXX7ykEfUVBJua94W1PR54Lebyp55cAxwEsyMQvynj/aA9M5FZRsbwXItvss3nFiojCEsSDgjH1ruZPGOgx+IrnXEsbm4mvGt52XhDDJGVLLnuGIJyO2B61Bb+M9Lt7+C+h0y5WeCCdA29cvI7MUcn6tk/7oxXfOhh+bSdlf10/rU6ZU6V9JHFxXVzBDNbx3EscUwCzRqxAcA8AjvzURBGMgjPTiu8PjHw9l5B4cUSSOm7KqRGgiZGCZ77mzk/0FYXi3WrPWLXS2htVguYLfybgIpCfKcJj329fU1jUpU1G6qXsRKEUtJXOfopk0iwxNI5wqjNU01a1MO9mIfHK4rmszGxfrIvNWXy3jhU78ld3bHrVK41G6mVk37UJ6AdvSq0UbyyrFGpZ3IVVA5JPQVpGBSie6fs7abNb+H77UpQVS7mCxg9wo5P5mvWLGb7PeQzkZCOCfpWR4Zs/wCz/D2n2XlLEYbdFZFHAbHP65rQr9iy7CrDYSFHsvz3PpKEPZwUTfW5sYZb3ZcKzznejkHA5yAahh1C0i+xqvmbbdyWGPv5/i/nxWNRXR7FdzfmNtry1XS7uCOTLGTchIwWz1I/DiprfULa3/s1VdMKh8x+pXI6fnXPUUOhFqwc7NxbrT3tIoGk/wBXc72GD8+e/sOalu9QtZJdQi8xFjdV2lRneRjNc9RR7CN73DnZ0drMl9a3cwhZAlsIhk5HHpWbpU0K2V7BJIsbSoNpb2NQx30sdi1rGFUP95h1IznFVKI0t10ByOij1K1jNkol2xCFkcAZI9M1Uvby3bQ4reFhvSQqAfvbfX8eKyKKFQincOZm9Lq8G63kXLKoQGIr9zB5IP5UyTUbNGSaMPI6ztLtZcZz3/CsSihUIoOdnWWcsMNpFdS5iWSSRsyeprHvL2GbTrcMxa4RWU5HTJ6/lVa9vpbqKOJgERM4Ve5PU1UqadCzu9xuXQ1IZ7c6IIXdQ8c28oerDHatKG/jvNUgWJiyuQdjL9zAOa5mrui3EVrqMc8xIRQegz2p1KKs311BS1NC6u7aGKaF3M8hud5RQQAB0HP0p099Ytd3T+axFzEF3qv3OOmKxLmTzbiSQDAdyw/Oo6aoKwuZm5pVzbyLLYFCLYjcHJw4Pr/npVHT7qO3vZJHyAUZFZR93IwCKo0VSpLXzFzG/p15YF7LzJGU24cfOOPrmmDULV7VPN24juS4iUdV7Vh0VPsI3uPnZvtfWsy6hGbggT4ZWYEDjsB9Kw5mDyFlXavRR6CmUVcKahsJu4UUUVYgooooAKKKKACqd7eXWn6tp+oRSapJbwEGW0tIlfzdvmf3mUDPmDJ/2BVyipnBTVmNOxn30mrLpvh27W3tdP1O81G9uYzOhn+yhxI+MKwDNtIB5xnNVhosseiXdj9qjvJry5W6mkvIsxmVW3qRGhVQA3O3oT1yeav3FrcXWrW17c30skNnGy2tqEVUiZhhnJHLEjI5PGTVqsqdCKWqKc2U4Y9YhutJddT3fY1AurlwftF3tJKox+6E3MSQBnHHSqb2GsSafNbf2lb2xNyslqIoSy2SKpVfKDHl8MxLNnkjjAFbFFX7GHYXMzLu7K+vJ/EF5cCwa51WFbWIMrukUCABQeQTzliMgZNOt2sPD2l3dxqF/fymHSp1MsjkrIzMoII7u7uNq+5xWlUF1ZWd1JDJdWsM7wPvhMiBtjf3hnofeplQi42QKbuM0ZJI9Is45VZJEt0VlYcghRkGrVFFbEhRRRQAVPY3L2d0lxGAzJ2Pf2qCihpNWYGVN/acv2i2i0uC3tW1CK8UtdbnZhL5jdBgKOgHU+1TRWt5JHrjXklsJtYlkaYRxlowjRpHtIbr8qDP1q/RWaowQ+Zmbc2WqvAscWtHf9imtXmltw8knm5yScgAAnIUAcgc44KTabcPFJCt6iQnSRpaK1uHAjJy5IJ5LcDtjFadFP2UOwczMpdLvIzIyam0j/2a9jDJPHvZS7M0kjHIySWHAwBtAFOTSpRew3DX7tHBYJYxwiMBWRUZQZO743vgHAG4+xGnRR7KHYOZmSNJudmmRyapLItlKZGYxgPICUPlqQcJH+7QFQOQMZ5ObWmW91HJfXN60DXF5dyXD+SDtAOAo55OABVyimqcU7pBdhRRRVCCiiigAooooAKKKKACiiigAooooAKKKKACiiigDzL9oi1EnhWzu8fNDdBc+zKf8BXgNpdaXY6yzapoq6rDPGF8vz2iZGz95SM/qK+j/juob4ezn+7cREfnXzoIovtcVw6ktGeMH3r4DiL91j+ZdUv8j6jK17TC8vmdj8dZII/D/hq2sUYWMkbzW4mvWuJYlwo8vkkKo/u9c9cV5TbytDMsi8lTXr37SU016NB1Bm1YxSRMES/KgxAhSFABOTg5LYAPHpXjtediV77Raip0+WS0ZvWd9HcNsAKvjoatV0n7PHhyz8QeLLwajAJrWCzbcp/vOdoP1616VJ8E7A6hvTWp1tN2fLMYL49N3/1qKeQ4nEU1VoK6fmfE5plio1uWgtDxb7RP5Yj859g6DNaunapGIRHcsQw6NjORV74g+Db/AMJ6kY5FaaxkP7i4A4Yeh9DXMAHBODgdT6V4+Iw06M3TqKzR4s4OL5ZI3Z9YgQgRK0nPJ6cVaS+tWi8zzlA7gnn8q5eisOREcp0UWq2rBtzFMHjI6iqkusEXW6NcwgYwep96yKKORByou6jfvd4XGyMfw+tUqK1YPDuuTPaLHpV232sAwN5Zw4PfNawpylpBXKUW9kZVe5fBzwBa21paeJdSzNcyoJLeFlwIvc+prc8FfDXQdFs4Jb60jvtQwGkkl+ZVb0UdOK7oAKAqgADgAdq+7yXh10JqvibN9F2fmerhsHyPmmFFFFfXnohTxHIU8wIdm7buxxn0plbkG7+xLRY9ql7n5jjsO5qJz5bDSuZ2p2n2OZY95Y7ecjHNVK6TWLSK6nvWXf58Xl4JPABHp6VH/ZdsNRhgC740TfI2eox/jWUK65Vfcpx1Ofordt7O0mtkPkfPJA7jB6YPGPeoZtPhjsbYnBlk+Z2B+6AefwAq1WjewuVmRRWzrFpD5UU9nGhgZfkKdc46H8iai0i3hubC9UorTAKUJ7U1VXLzBy62KmnWxu7pYdxUEEkgZwAM1DMmyZo1+bBwK6bTbOGyvXVHLb1JRj1K7ef1qra6fbyT2FxG0iJJuLktyWHT8ay9urt9B8hg1ams/K0+G6LnMn8OOMc/4VoLZMLS4mWDz52n24bkhMnk+mfWrb28M8NhazsXJhfaUOBkDr705VtrAonM0VctrRH1KG1kbGWAc+h9K0Hs7d7YSLbrGRdBWGTwmD1rSVVJkqLZh0tbp0+1XWvsIQFCDJknkdworKvIkjbcvAZvlHsO/wBM0RqqT0BxaI7mCS3l8uVdrYB/A1FXUahZQXbuWBDraqwfPAPP+FUr6zs4by1RFGy529Two7kVEK6e+43AyrKA3V3Fbqcb2Az6U6/hSC6eOMsyKcZPr3rooILSPV0McJhMW8Y2/eAA5/Wq1zE1zJb2h2i0Mm8SjgNnstSq95eVh8mhz1Fbi6XbzXN3z5UUKEAg8bgev5VV1Czt4raCaEuFaLcxbuSeP61qq0W7C5WZtFFFaEhRRRQAUUUUAFFFFABRRRQAUUUUAFFFFABRRRQAUUUUAFFFFABRRUN7O1vAZVgebbyQhAIGOvJFNK7sImoqpo942oafDfeWscc6B41BycH1q3TlFxdmCdwoqhf6pHaalaWJTc9wGYtuwI1XGWP51fHPShxaSb6hdBRS0VIxKKWigBKKWo4ZY5lZoZFcKxUlTnBHUUwH0VFcXMFv/rpVVtjOFJ5IUZOKj0q8XUNOhvEjKLMu4KTkgU+V25raCur2LNFFLUjEoopaAEooqKO5gkuZrZJAZoQpkXuoYZFNJsCWilqG1uYLpGeCQOEdo2x2YHBFFnuBLRTZJEjAMjquemT1qhZatDcaK+q+XJHCis+D1KjnP4iqUJNXSFdGjRUVrcxXMMUsbf62MSKp67T7VNUtNaMZwXx3YL8PZx/eniA/76rxHwfocWu6oLabULWzjQq0nnTLGzpn5ghb5S2OxIr2L9oWbZ4Mt4v+el4v6AmvEdDh0me/EetXlzZ2m05kt4BK2ewwSOPevz/iOSePSfRI+pylNYV+rOl+P+n3ljpOhRSRaXNBCGiS7tY4RIyj7iuyEknaDnt3zzXkFejfGPwzo/h+30ybT31OWS63ETXFusUcsYVSGUBju+994cfjXnNedXvz6q34mkLW0PXv2bvEWhaBeaudYv47R50jEW8H5sE56V7aPHvg8jP9v2n5n/CvjVWKsGU4IPBrf0PT/EviK4+z6NYXFy3Q+VH8o+rHgV6mCznE0KcaNKCf33OWtgaNSTqTk19x9Na1498A3Fm9rfahBewsPmj8kuD+leb+KPFHgU6Bd6NoPh2RBcEN55+Qhh0POT+FZ2j/AAQ8YXih9S1S0sAf4d5kYflx+tdJZfAG14OoeJruX1EUQX+ZNdtaOaY1a0oq6teyvZ+rOJ0Mti/f97+vJHjs91bwD55AT6Dk10fw48E6/wCNNSW5jVrHSUOJLh14Yeij+I17T4f+D3gnSZFmexk1CVeQbp9wz/ujiu+ghighWGCNIo0GFRFwAPYCpwPC6i74h6dkRWxWHVF0KNNKL8jxH/hSmq/b2QavaC0z8shU7yPp612egfCfwzp9tIl4kmozSIVaSU4C5/ugdD7131FezQyHAUJc0ad356nhwwlKLvY880/4Q+F7XUBdSSXdzGrblgkcbfxwMmvQo0SONY41CIowqgYAHoKWiu/DYKhhU1Rgo37GsKUIfCrBRRRXSaBRRRQAVKtxMsPkrKwjzu254zUZBABIIB6e9JQ0mBNLc3Eju7zOWcYc56ig3VwVVTPJhRhRu6CoaKXKuwXH+ZJhR5jYUYXnoKXz5vJ8nzX8v+7nio6KdkBZ+2T/AGdYFYKg9O/GP5VXDMudpIzwcGkopJJBclhuJoXDxyMrAFQc9qQTSgKBI4CHKjPQ+1R0U7ICR5pXZmaVyzfeJbrTjc3GIx5zjyhhMH7v0qGilZALk53ZOfWneZJgjzGwxyeetMopgSvcTtOJ2mcyjGHzzTZZHlcvIxdj1JNMoosgJ2u7lo2jadyrAAjPUDoKZLNLKEEkjMEG1cnoKjopJJdAuTxXVxFL5iStv2lck549OaiDMMYY8HI56U2inZAWDeXR35nc+Yu1snOR6VG80rxpG8jMifdUngVHRSUUugXCiiimAUUUUAFFFFABRRRQAUUUUAFFFFABRRRQAUUUUAFFFFABRRRQAVDqAJsLgL1MTY/I1NRTTs7gcN4Ts9Zk02KPdPFbNpg8oMSoWYEqB6jjB/KrijxZ59lA26NC6iWXKvhRFg5+rZP1xXW0V1yxjlJy5VqZKlZWucCdJ1zUb22/tC1klSKy8uYSMFM2ZPmG7oDjn6Cuza0aexWCaWSFuP8AUSFSvoAe4q3RUVcTKpbS1hxpqJQl09l0m5s4by5V5Y2CzPIXdCR1Fc3pK+JhFFJHEfKRViZfMxkrJ8zYb+8K7Og8g0oYhxTTSd+43C7PP7W/1ybTZtdjkl2xW1x5kjthCQfkCr3xg8+9WUsfEF/p1y8Mk6Q3a27fPLh3AH7zb/dzn9K3oPD8MPhiTQkuJPLkRlaXA3fMck4rVtYVt7aK3TJWNAgz1wBiuqpi4q/Ilv26bozVJ9WYGnafqkOswxTzTyWH2MbgW4WRW4GR7H8cVkJp+rWNjaSxwupt72QyQc/vt7H5gR6Dpmu6orCOLknsv6v/AJlumjmfEun3k2rxzw2xnX7BPCG7ByOM/ris+3tPE1tpkdtCs3kiK2YjIBUAfvEUDv8A57121FEcXKMVGydgdNN3uY2r2+oXGmW6xqzsJ0eaISBS0Y/hz69M1QmtfEK3q3WC+y43CNJ/k8vyyAuPZjyT1rqKKiOIcVayG4X6nGRQeLp7AJJNIJp9PZTuwqxyb+/+1t7+9VLiHV45v7Bt5bt3Fl5sUYlGY2L4BZ/YDNd9VFNNjXXpNX8xjI1usATHAAJOf1reGM3vFd9upDpeZz5/tix8Q2yT3AIvrxWIRif3ax4K47c8mk1mz1xPFM15pscoWY267wQEIBO7d7Y/nXWNDC06TtEhlQEK5HKg9cGpKhYqzTUVtYfs/M5Xw0dTtNdTS7y48wR20ksu1iwLNJkE+nHas9dP8TR3t3DYebAk0ty+5mAjwQNhHvnNdqkEKTvMsSLLIAHcDlsdMmpaPrbUnJRWoez0tc5OeDxJNLb+dBmMTOGXepO1otqnPoGyT9aprpevS6Rb6d9neGCK0lgdfOxul6Bz6rjpXb0ULGSVrRX9X/zD2S7nFSR+JbezaS0s5FYabHDCBjdHIG+bPvjpVi6tddZbpby6zbxzxzsztsV0CfMi45A3V1tRXdvFdW7286lo3GGAJH6ihYvX4V/Vg9n5ni/xevpLr4f+GjM5aSV2ZiTknAx/WvJ2OATXrf7RPlW76HYQIsccUUhVB0AyoH8q8kK7/kBALcDJxX5bxJUVTMqjW2n5H2eUx5cJD+up1Hxnhgj8MeGnVFtZnjYPafYooirBVDOHR2LKTjg98/SvLK9A+KGi+I9N0zTz4k1DR/PQfJaQCNbgqePNfYPmB2j5ic4wa8/rlxHx7WJpfDuemfBP4b/8Jfdvqeqb49Itn2kDgzv/AHQew9TX01pWnWOlWSWWm2kNrboMKka4H/16xvhlpUejeAtHsY1CkWyyP7uw3E/rXR197leBhhaKsvee7PncXiJVpvXRBRRRXpnKFFFFABRRRQAUUUUAFFFFABU9nay3UhSLHyqWYk4AA71BVrT7xrRpPkDrIhRgTjilK9vd3BF/U4CdN0yKPDs2QNvfJpP7Bm+0JCJ0OQdzAHCkDpUR1U/ZoFWILNAx2N2A+n6Uh1aQXy3UcSoQxZlySGJGDXOlVSsvMv3SGPTrlyPlADKShP8AFg4ol027jimkkjCrCwVuf5VZj1mQGNXhTYj5+Xghc5xRLq3mPdloywmZWTJ+7jpmrvVvsK0SrYWrTyTK0bN5cZZgGwRilg067mWFo4/lmztJPHFJp159lllZ0MiyoUcZweauNrHy2apEVW3bLKDwfQflRJ1E/dQKxGtlFHpFzNMCZllEa4HQjrSXOkzw2qzM6lyAWQdVB9ac+qI9rLAYSFMnmR89D7+vNQ32ovdIN0YVyoV3B+8B04pL2lwfKR2tm9xA0wdVVXCHPqakudNuLdYyxRi8hjwp6NTbe9MNqsAjBAmEpOeuO1SvqsrLgRoCJjKrdwTVP2nNpsGlhlzp832q4ighbEChmBbJAxT4dMnW7iimjJDxmTCuAcD3qwdaXF0yQGOSdR8wOcNjGaZDrHltAwgyUi8uTLfeHt6VF6ttv6sP3Spa2L3CFxNBEMnAkfBNSrpuEmlkuIzDCPmaP5snsB71UuJBLJuVdqgYVfQVoeH5i0/2Bo1khmYMwPGCOc/pVzc1HmuJWuQT6dNH57KQyw7c54PzDimjTrjExYKnkna2T3xnH5VoanqLW9/cwrCjozBvm/vDoagbVxJHPFJb/JK2/Ctjnvk+hqVKo0nYdokQ0xhbQTSShfPPyjaT/k1YvLCEX93HDGxSCLcwDAYOP1ptpqpjtJkmbexbdGuPunjGP1pW1eP7RcOLcmO4TEgLc5xjg1P724e7Yhh0qaSw+1b1BYEomOWAph0u9Xzd0YHlpvbJ7e1PfVHeGONoVzHkIwONqntj6VNNrCyXc0hiZonh8sIWxiqvV7C90rTafJFZRXDuAZRlEx1/H15qbS7ZbjS74FVLrtKk9uveiHUs6bPBOxcvnYMfdPt6DrUGn3y21vcQtGXWbaCQemDQ+dxfe4aXJDpU0a3RmYJ5CBuOQ2elVLu3ltpBHKAGKhhj0NaUuqz3d20caKsUoC7SM9O/1qHxHIr6mwVt2xVUn3ApwlPmSkDStoZtFFFbEhRRRQAUUUUAFFFFABRRRQAUUUUAFFFFABRRRQAUUUUAFFFFABRRRQAVS1TU7fTntkmDs9zJ5cSqOScZq7VDX9Li1fTmtJCFJIZXxkoR3Hoa0p8vMufYmV7aFKw8R28wP2pfI33UsEGPm8wp16d6enibSzeT20jyQ+QwRpJFwpf+6D6jPNJB4ZsInhYPMfIujdRgkfKxySOnQk5p194b026WYFZE86dZ5AGyCwIJ4PAzgZrpf1Zy62/r9CP3lhZ/EWmRxLJFI1xukeMCMc5QZc844Aqp4w1Hy9JsWt52RLy4jXepwdhG4/TgUzX9Chj0m+aztXubqZpGiBP+rZwQcYxxVw6FDdadpdvfHd9iUFkHKudm0g/nTj7CDjNdxPnd0LF4gso7BJtRb7DKYzIYXOWCbsA8dc9ajv8AxRpdnc3MMnnN9nj3u6Jlc4ztB9cc0T+F9OmmmlZpiZbb7OSX3EDOd2Tk56D8Ksf8I/pn+kboWb7QhWUFzhiRgtj+9jvU/wCzXu7j/eGf4o1uE6YsOn3RFxNMkWU+8mSuR7HDD860pda063W4E1wc2pVZTtJ+Y8AD1OagbwzpPkzRxxSRtKFy4cllZcYYZ7/KOe+KafDGmsJ1drhlmkErAyf8tBj5wQM54/U074dxUdf6sFp3uVtL18+XfyXYmc/2k1tbxBcN90ELz+PWtSw1nT75wlvNuOxXPHQN0B9/as/UNCtbeyvpre3kuZpGM0cbNnbIVwWHfJwKTwp4eTTbS3mm3i6MSecgYFdwHHbOQDjrinUWHlBzW4lzp2NGXWLGO+Fm0jmTzPKJCHaH27tpPTOBUf8AwkOjmOSRb6Nljh85yMnCZx+ee1F7oOn3TvIwlR2l83ckhGGK7SR9R1qpH4S0pbWO2fzXjS38gjdjcN27ccd81EVh7K7ZT5x/h/VJL7VNWjkZxFFPGsKuu0gFAcY/WqfiXxBCdHv0s5JI5YZ0tmkxjDFhnHOeh9q17DR7Wzv5ryJpS8oG4M2RuAxu9c4qlqPhezvtVe+kfYHZGeNVGHKkH5vXofzq4Toe15ntp+FiWp8thkWutHpyK0BilKTeUJJMtIsa53jA5z/nNZ+h6lcrcwSXt3MYLfThdSlud27OSffpituXw7prtAdsw8nco/ek5QjBQ5z8uO1Ms/DljazQyLJcP5cflFXfIdM5CsMcgdv1zTVWgotJb/8ABDlnc0NLvodQs47qEMEkUMA2M4PQ8VZrP0HS49Js3to33K0rSAAYC57D2/xrQrjqcvM+XY1je2oUUUtQM8D/AGhrnzfGFtbg/wCptFz9SSa5z4dS6ausSQ6ktk6zoI40urWSVXYnoPL+ZT7jr0qb4u3v274hao6tlY3EI/4CAKz/AAV/YC6wkmvz3MMUbI8XlRGRXYNna4BDYPTIOa/L8dV9pj5yX8z3+4+zw8OXCxj5F/41WdjaeHtK+w2dnBFJdzMhtbSdEZdq4+ef5s4Odq/LzmvKR1r2D49aHHb6LpOq2F7dXFiJZIUS5WRWjyc7VVycRqRgdeTjPArx6niVap9xz0fhPuTQmDaHYMvQ20ZH/fIq5WH8P7n7X4G0S4znfYxZ+oUD+lblfplKXNTi/I+WmrSaCiiirJCiiigAooooAKKKKACiiigAooooAKKKKACiinKrMDtUnAycDpQA2ilpVVmOFUsfYZoAbRU0Fu8oVgV2lwnXnJ9qtaxbxx34gtYiMDbtGSSQSM1POr2HYz6KVgVJVgQR1Bo2tjO049cVQhKKKuaNapeagkEmdhBJx7ClKSim2CVynVjTrprO8S4Vd23qPUVCVPmFFBJzgAd6mvrSazmEcuNxUMMe9J2fuvqGol7P9ouWm27QcYGc8VBSgE9ATTkjkdiqRsxHUAZxTVkgGUVpXFrHDosEzKBLKSc556jH4YzWdRGSlsDVhKKXB9DSyRvGQJEZCRnDDFMBtFFFAC0UlFABRRRQAUUUUAFFFFABRRRQAUUUUAFFFFABRRRQAUUUUAFFFFABRRRQAUUUUAFFFFABRRRQAUUUUAFFFFABRRRQAUUUUAFFFFABRRRQAUUUUAFFFFABUdzMtvbS3DnCxoXJ9gM1JXK/FnU/7L8B6jIG2yTJ5Ef1bj+WaxxFVUaUqj6Js0pU3UmoLqz5t1S6a91O6vHOWnmaQ/ic1BGC0iqGCkkYJOMUlPt4ZLieO3hXdJIwRFzjJJwBzX5I25O592kkrHXfEbwjPIJbvxD8RBPq4tfNgs763mXzY0O0bJDlSOuD3615FXrPxqslXwr4bvEtJLMyRkGB9Njg5EaZdXViXU8Yzx1+leTV6WISUrJHmU7tXufXXwLuvtXws0Zs5MaPEf8AgLGu2ryf9l/UVufAtzYFvns7tuP9lgCP616xX6Fl1T2mFpy8kfNYqPLWkvMKKKK7TAKKKKACiiigAooooAKKKKACiiigAooooAK6hPLs2tmZ4oIvs2ZATjzGIx071y9afiG4hnngELhxHEFJHrWNWPM1HpqVF2LcEmmvBax+bGPKEmRIvUkcfhVmBYbVLCRJI4otpaVycFx2Hv1rmK09YuIZLOxhjkDtHEA+OxwOKidLVK+jGpFtJbI2W5JEVo7rzHJ4JHsP0qQzQ2+tNcMROt1gJtPKqRyf6VztKCQcg4PqKv2C11FzF/UUih1NUZjJECrFj1Kn/wCtV+S4triO8ga6QK7qU7AID0HvWCzFiWYkk9SaSm6V0rvYOY6W5NkLu9t40gQm3HzHGM+1FndWcd1ZLBOiw+WVK9CWPc1zVFR9XVrXHzlu52RXIXIJDkuwPv0rbka2/ta5meVCzw/ufmHp69j/APXrmaKuVLm6iUrG1DcW0EMarMqyefvn2j7w9B6ipJpLQrfRpeRpJLKJA/ONuegx3rBopexV73DmOlgubWOHTRuQxEurGTGce/pVZvsg0ryYZkyJD5rZ7eoHf0FYdFJULdQ5jc1i7jjubWe3CkOiySAH73sabrqxShLpJNvmgna/8JGMgfWsWnMzNjcxOOBk9KpUbWs9gcrjaKKK1JCiiigAooooAxB4w8Jlto8TaMT6fbY/8acPFfhc9PEekn/t8j/xr4vvLa0gWNo4yn7o/JjJPrVS31G1sdOlhtl2zsAFDRg8968v+0G1pE6fq9nqz7cm8VeGIV3S+ItJjHq12g/rSx+KPDUmPL8QaW+em27Q5/Wvhu01O7VUhuYEmGDuGMgg8/SpLiW8t9QglWMeVIA6W0Umx/mOBz6UnmE19kaw8X1PuKbxL4dhjWSXXtMjRvus10gB+nNMh8VeGJphDF4i0mSQjIRbtCcfTNfFOsWV8upW8N9doLFIyxkVsiEHtz396nh07StKEWoC6uftL4eOdWyQ2OAfaoWZza+Et4WK6n2oPEWgMwUa3pxJ6D7Sn+NNl8SeHYjiXXdMQ/7V0g/rXydYavo8dhDfTXclzNIpyrfe46tj2NZF14g1CPY11ZxTRzbvJVo88EfKSfpWUM2qS+wXLBwj9o+yo/EWgSKWj1vTnUDJIuUIA9etQnxZ4WAyfEmkf+Bkf+NfF0ut3f2BfstrtkOVkjDEAj2qvNbTGywbZ0hwZnTuT9T0HaumOYS6xMXh49GfbMXivwvKQI/EWkuT0C3kZz+tS3HiTw9bxebPrumRJ/ee6QD9TXxB4Xt74IdW2QTWocQIPM5QH+6fWtLxFpFtqF6nktLJeDBjVpCy4HqO9Q8yknblRSwqavc+yIvFnheXPleI9Jfb123iHH60svinwzFjzfEOlJnpuu0H9a+NdMutPNwEuJPst15gRpFcADaOcg9elV9XnvUvrlbORZ4VXa8gUMu1hyfY/SiOZycrOI5YVJXufaaeKPDTglPEGlMB1Iu0/wAaX/hJ/Decf2/pefT7Un+NfDWmHUrnUEsftA8gsCyqMM4/z/Kux1B7Wy8lbiQwyEHZOPulePlPcdO9RLNZRlblKjg4yje59YnxZ4WGc+JNIGOubyP/ABo/4Szwtkj/AISTSMjqPtkfH618aOmiTFpmAkkeRm2eYM4/vH2rO8pYt22H9xv4lBG4qTzwa1WYye0TN4ZLqfcMPiTw9MQItd02QnoFukOf1p/9vaHu2/2xp+7rj7Qmf518T6NrMlnqMtpFp81wXUiK4Q4aPHUkewrT0pILzGrXZH2qEsLeTf8AIyL/ALP8R61nLM6kX8JccJCS0kfX8Xijw1NII4vEGlSOSQFW7Qkkde9TjXdEIyNYsCP+vhf8a+WdI1Hw/b2lpNH9nmuJz+8YHHlhvQds1p3F34fsrmGEkzi2fbK6DAGeSoHcAVzvOql9KZusuja7kfR8niPw/HjzNc01cnAzdIMn86jHirwwQxHiLSSF6kXicfrXx18SdVs9V1iy07w+rRzHLeeoyEHtj6GpPDNjp+k2Bl2tI+4tK8jcFgOgH16/Wto5tNxTcTKWCSk0mfXUfjbwbJII4/Fehs5OAov4yf51Zm8T+G4X8uXxBpcb/wB1rtAf518MHwppk+o2eqaRczPdLKJbm2nh2op3Z2gjrVzxNJrN7LPqtxZ/Y7e0ZRGoUuz89eO1aPM5c1lEzWGVr3Pts+J/DYJU+INLBAyQbtOP1psnirwxH/rPEWkp/vXkY/rXxPqTXEkdrdXe6K3nYEw7cGQ+hHXHtVMWkFxq5uHuZBbMMxRsoYJ2PaiOZTe8QlhYrZn3P/wknh3Cn+3dMwwyv+lJyPXrSyeJPD0Yy+u6YowTk3SDgfjXxRPqUQjjtsOhXOJIsnp2AovbvXHs440jigS4XbmT5pZB647U3mM19kI4aL6n2zH4g0GRA8etac6kbsrcoRj160f8JBoPlmT+2tO2Dq32lMD9a+btD0W60XR1kvL0SztEoG4bRt9B7Vju+qpcTsbW2u9MlAdpY2PBB7j8K51nMntE2+opbs+pZfE/huGLzZdf0uOP+812gH55pn/CWeFvKE3/AAkmkeX/AHvtkePzzXx//Y8Or3m3Xre9kErsLUJxHGwGfmA6j3qy/h2zsWhikkzsIaV5GLAqR6AYxW39qNbxMvql9mfWo8X+FCgkHibRyhGQ322PBH505vFnhdQu7xHpA3fdzeR8/rXyE3hCS0vZf7JayMQbEqv83JGVABHBrltXe1tfEU2nalNJbeQg8qVFyjnGcc9DRHNG/sg8Jbqfc48VeGCCR4i0kgf9Pif404+J/Dav5Z8QaWGxnb9rTOPXrXxTIlhNCrJKFR8K0TODv9PpWBfyx6frUkEUu1TwPLycAj1qlmMn0E8NFdT72bxL4dUAtr2mAN0zdJz+tRTeLvCsIBm8S6PGD/evYx/WvhLxRqWopb21rp9xM1z5QaXchBiXqvX86paZpt39ja81yO4uGngZoQz8Bf71V/aErXsT9XV7XPvuHxZ4XmTfF4j0iRfVbyMj+deT/HvxNa6lcWOk6ddxXMEQM0rxOGUseAMj0H86+d9GjvLh4H09BBFGANhXKkehI/Ou0AwMV4We5rJ0fYJfF+R6mV4Ne09q+gtbHhNbpdQe4t9Aj1tYY8yQSRu6KCcbjsIIrHq3o+pXelahFeWc0sUiMMhJGTeM8qSpBwa+Qg0pJs+gkm07HXfFyG1/4RmwudO0u3sbRmlBjjs5YmhfapMbGRjk9fu/L0PWvGq9r+NUty3hjQo7wH7Q9s8jmSaWSTJCjOZCcAkZwOM55rxSu6s/3j+X5HBFWgvn+Z6h+zl4mg0PxhLY306Q2moxbN7thVkXlck+vIr6L/4STw7/ANB3TP8AwKT/ABr4lVirBlOCOhroX1K1m0fy1XyH2gStnABB4PSvocnzR0qfsGr9jy8dhFOXtD64XxN4cZtq6/pZbOMC6TOfTrTofEfh6aYww65pskq9UW6QkfhmvjTwxA91e3tyjR+VGjSrJtOQoPJPPXmmaPfPa38NxaxRXEUgP2sshEgJzwvY17bzKSXwnAsKn1PtBvEGgq6xtrWnB2OFU3KZJ/Omp4i8PurMuuaawU4Yi5Tj6818g67cJdrJqmjXatcW0WUiePDK2TgHJyDx+NUYby51qxga58m3WVF3tbgqC3QlhSWZTavyg8NFO1z7RTW9GeMSJq1iyHowuFIP61HH4i0CQsI9b05ipwcXKHB/OvlXwmnlme3S5MsMbCJgOMj1+tSajDGmoyyK8kUMDZaR2+RiRz93nOBjBrB5xK9uU2+oxtfmPqMeJ/DbMFXX9LLE4AF2mT+tPj8RaBIWEet6a5X72LlDj6818jWc0EEUl/PbpDpoU+QXH71/UY9PeuVvPEbWNxfTafIZGuGU24b+6B3I49cVazSo9oEPBxW7Pt9vFPhlSQ3iHSgR1zdp/jTovE3hyUZj17S3H+zdIf618QSeJ7C68MWVtb2yLqkU5a5Lr95CezdyK0dI1MLeNCsayKU2qIBgn657+9Wszn/KL6pHufaZ1zRRnOr2Axyf9IXj9ajPiPw+ACdc03Bzj/Sk7fjXyhpz3Bu3WZdlvICVb0IHQ/p7Vl+JrSS2kkbTrp98mG2cFgcYOO3ehZnJv4QeEXc+u38Y+EkZVbxPoysxwoN7Hkn86sr4i0BpPLXW9NL/AN0XKZ/nXww+itcN5GFF8se9JScnbjLE+hq94Fu4fD/iIx6rdm9kuosJI5J6fdAzzTnmU1FtRFDCxbs2fbi67ojBiusWBC/eIuF4/WoG8U+GVYqfEOlAg4I+1px+tfLF7IkkSTWkswkLFGhERAJzn73tUN3pc/lJqmm6eZpbxGhkAhIDMByQem71rCOcS+1E2lgI/ZkfVx8TeHB117Sx9bpP8ajPi7wrgn/hJNHwDg/6ZHwfTrXyLY2upfa0utRsGtreAbWSZOHB4wPX61g619hsBcxfZ5Zld8oiR7upwOnOTnH1roWZ3drGDwllds+2pPFfheOFZpPEWkpG33Xa8QA/Q5pIvFnheYgReI9IcnptvIz/AFr4mtjHcraWtxbTQm3Zluo3BCxeiEHpjrWnfaY9rbBkj2qCRbusREbnGduRx0/Gmsxl/KL6su59i/8ACXeFd6x/8JJpG9jtUfbI8k+nWnv4o8NJu3eINKXb1zdoMfrXxLb/AGqaC3mRo45IGDCO44VD0Jx74603X7+ePWLkX1rIjXChkjizJk4Hf6ZNL+0pXtyj+qq259uQ+KPDUxxD4g0qQ/7N2h/rT18SeHmdkXXdNLL95RdJkfXmviTQtbuUufsumWqPIxUA7Sox/eOe+eK6yO3uY79jNujuny0rBcl+eQenak8zl/KUsIn1Pq0eJ/DbMVGv6WSOoF2nH60v/CSeHdwX+3dMyeg+1J/jXygdNgaZpLNh0LyLjJ4PLentVX+z5NVKtZxzSyxg7wkZbKDqSB6evak8zkl8ILCLufW0nirwxHjzPEWkrnpm7Qf1psni7wrGqtJ4k0hA3KlryMZ/WvjU6ei3r6xe280loQUiCgmNXA7HoTgZxVi9bTL7yYWWO4yMw+YOBjr3pLNJv7I3g4rqfYf/AAlnhfbu/wCEj0jGN2ftkfT160sfirwzIMx+ItKce12h/rXxJfaOGu1muY4I7BJBve3f5mGM9Kv2zRIizabmSIykhHABPH3SOtaf2jL+Uz+rLufZ48S+HWLhde0wlBlsXSfL9eajbxZ4XUEt4j0gAdc3kf8AjXx/eW8NrBJM08ttLOoLRg53Eds/0qrqOrXC6RFZzWaKsCvtAiw7bj3OOfxqlmD/AJRPDeZ9kQ+L/Ccy7ofE2jyDOMrexnn86lh8TeHJnZItf0uRl+8FukJH15r498JvZ2mnHSoo4beDiV2kG4AEd/oaqahdXNlrN3HpptLlgu5vswwrgdPc1j/ak22lEv6orXbPs9vEXh9d27XNNG3g5uU4/WopPFnhaM4k8SaQp9DeRj+tfD6+MY20t7a7hd55XO0nIaM/jwauyy3Vu0CP9leWQDZEV5Ax/Lmn/ac72cRrCRe0j7Tt/Fnha4kSODxJpErucKqXkZLH0AzRXxp4a09Y9fsZFWO3nN1GQgbBbDjnBoranjpSvoZyw6XUxBqguJxM1wihUwVRd2/J657VFfNbtdSGOQKojDgk8Pn0z3rI8P2dxBeJDLuVCCJNwP7sev0rbNyFElrbWiPGnzb3HHArzlvobu/Uy3MkTFoSCobDo7HacirouT+7W4LiVYwUKgnGP5Uw2UNwhJYso2lwvBBNJap5PmRB5JIARu5+cg+lW0iE7D5L/bE0d4zunRST9wH1q5C0i2Swo32yJY/MC8/IOwJqjc+Wu+WQNCETaqtzuP8AjX1Lrtha+H7qbWbHTontX0GK1nsLOAbp55VCq0wHCoABgnvmtKdHmvqJ1Hpc+Up4bieP52dIAdqg5+UE9Aa1rKS8toI2RSySDCIWycdM+wr00/CXWra7uNMkvNIaGOFppruR2aO2ZCu6NuMlsuBxSWvwtmT/AIRrTY5N+sXwvDck5ESRxlhuHckEcDGGyOlP2Enuhe0t1PM5NVeKWSTzGRR/ewQvtmlNhfazfw/ZbmS3SeIszs5OV5BbA7cGrUujtJ4g/smW5t7cZ2Ca5Plxk56nI+UcHORW9f8AhKbStGa8stS02/UsY2bTrjziQOOeOKxkrJtmi1asYKw3MGkfYIZrqWGJ8ROIRsJ/iYkduOK2/DzJZSBdrCZoiFZkOXbPTPbOa15vCPivR9Lmu4LNZJLeK3JjkkCgrOQI2UZ5POD6VHrXhHx7caxqLXVppVpHpltmQRO20EggAnGS2VPseucVlOjN6WNYzgup57rUhXU/Lnt41dXId4l3AnuAauTQ3flx2MU0ghlJ8pIXC8HsfUV3nhTwFqGl+H/Feo+KI7SS7PhyS7tITzLECwKyYxhSdvHOcfWsfwRoena5ouvTapeXVlNo+mPdIsSgvHllUbu3Ug4z0rf2L0MfabnO6fbnS5fJAd77dhJEY8DnI/pVu5t4btRdXE4SMptdQCcDpyB/Ou51X4dzaT4Qi1/U7yC5nms42kiPyOisMgt6Ejp9KXxF8Nrm40bQtT8MpGYm0Y3V3DJJ88jLJt3KOp4Zc1kqUpNxsa8yjaVzidPTQI7Xyop942bnaRQGhA6Hr8w9qlvTpL2FottJJKplYySLFglccEn+lL4k8I3WiTXFtfG3+3I8aeTFnksWBXJxjBU/Xr0ruNO+F9vo0uqw6xqUjPDo76lOsKkgHaNm1j8rDJ9RnGKcKMr2QpTTVzzy/S1g1NpLaQAOo+63IOAadb299q1tbaZavFaW4kZnn27pGOOVz0xXVWPws1AT6bp9wlt9o1TbLZuZG+dGXJJwPl298+2M1qaN8OdZstbt4rIf2lpf2pYI7pZgIndwRuGedvGM9+PUUVKVTl91aoUJR5veZgWngi1tVklsmVLiTDBpcsFI6YA4rltesfFdg81uskN4927GQqpHlZH3h7Yr2WTw/q8mnvf2KorI9yqRYJEqwD5zu6DpgZ6msjw/a6d4o8JXuvh5hNDdQ2Maw5YFpM7s+oOAOM/SuWnSrJ3aOipKm1ZHGeCtCt9I0qadbuC7vDEfNcykKQf4M9qbeSw6iYLCGxZoIUL7weAQeR7/AF713+seFf8AhDY1jvhZTLIzLLHaglVkIBKtnqeQat6d4d1NfGP9lCzt1nksTd4iJPkxKobbtPLFtwxjjPGeDR7OpztcruPmjyrXQ4W3j1C3v4VZYlBTCqI8nk8M3p2qO/tbi1my/wBokKSFv3Z3KCP0Nd5rfgtmt9Kl0q4e6v8AVpJxmTPlJGo4YZPygYY9KZ4e8NRt5tvd+Xco/h2XULWdGPlEpJt3lmxyQD1HQ1tCjUb2MpVIpHBt/pWpRTSM3kKnmSHhyCP5Vn3EsFxrEaW7LhVZlB+Ur7nPSvV5NEuNG8DarBNZWtre3d/b2wMfzearKrptYeua57xT8M768k1K+kZ4rXSrpbTAbzZZCVBP3cADsD6kfWtVQkrGbmnc4U6GwNxbvfyQTOFIYqDiI8E+596vi3to1sZ7Sxu5I4oxESScuw7n04/nXf8AxX0XVF8Qebo9nZtZwSwWLoJEEnyxebhl7ZU8ewzXH6frTX1xPeR27201vlGjchEZ8clR3I9axrKdObRpT5ZJNHSTSane2Vm9xaS+Qcx/K3KqT8u4/nWPqxvNPgWxMzgyhmkCjgJnAGB7VJoWpXC6q9jHMs4CeaUmOD0ztGOlZ/iHxLZ/vCkUQlYiNxu+76fUVyRi1I6JPQp6hrlrbT2qz3zrIYygAOM7RwMepH86xYL/AMUS6tFHcWht7SZdqF2+VQOfmY1JotlNDrFxqWpWcgS3XFrG8ROAfm3nNb+lf8VVa3aHAs8hVBj+6DyxHetnyozjdopya8bfUF060u42l3g3EWc4C9SD+fNV77TrHVpLmWHMzSyDG9i6jjov51d0fwNp/wBukvNPz58QCxSh+Ac85HfjqPernxGsdS0XRbPUbCx2NLKWWCJOJQv3jwKhSSn7u42rx944KSKysLsC9LQkghXMuNrDgHHoPSqMlreLaTXWn3hkbzBskI5nY9Ag9qu+FdK1DWNfGua5YtJYtL80e35VyeOPSvSrXw3b3Wsw3ljB9kto1ZkT+HeP4gK2nUUXqZRhzLQ8w0DS7mSCfUtSuZl1BmJIYndx3I9Ku6ld32qalGI42VfLEcflE8ZGDXps9joMaytqMCXNy2V/dgqSPQ81h2ljZWbP9jtlhVzkgEk/ma87EZpSp/Dqzso4GpO19EQ6JYLp1gsC53HDSHcSC2OTV6mySJGu6Rgo9zTYJVmTzEztzwT3r5upUlUk5y3Z7cIxglGJJW94D8Q+H9F1S6j15tkFxb7BKljHdvGwIP3H4wRkHv0rmNQuRbQFv4zwoqtoOg3OsRz3RlWKKL7zt/EfStcNCTmmjHETSjynqHxG8Y+EvEnh1dN0WG+uZUlXyZ7mCKFbaMLgxoqDdtPBwxOMV4vKjRyNG3BU4Nbt9pt34durY3W0w3cfmIVbIxmqN0LeTVhub902NxFdE1UlW5ZbmEeRUk0Z1DDdGyHO1hg1oXumyR5kt1eSLG7kYYD3qhRKE6UtdGSnGaJ9LvV0vRLy0OW82ExI3oM55PvSWU01vbQKjxkxuucjnketQUQLGlwkjAkLngHr9a9XDZkn7tX7zjq4brAdqNjJvaZZHgdnKkxpuJPYH/GpLyzks7XMLSQTeWEdNmAQTwT6HHeukuNStLfSw0Fq13OXLFYjz056/SqOs+KPC+pXNs1wt1CwQiVGiJaNu7FfrXpc+q00OXk37kOl3F9Z2RuUmlTzFPlybeQ468nqMVPDLa2+m7Vuprq5mZp5wGLEAg7mPYHr06VnG5GsQxww3bGAy7hKQQADwcD8OlTXsEdhGjLcfuUY5kC4zkfdIz3pyjFvYUW0h0eraMktna6rO82lbSs5GSVJI65/h7ce9dDNpHhPXdP3aNbxyFnaKMQPsjUDoTnnpiuM1UWNxp1pawQvHqcj7UCjaEB6Fs9sd6do90bCaKOGNllhbBk3cMw7+nTvWU6TbvF2ZrGokrSRuTeB4NG0n7Rf2u0ebgsjB1Y9m9RVPQbi3hurffbOzOxEbjkhfw46Vt3uvaxqFlc6aot9hRWZ2GCuOo69PesQ32lR2wWORJ7mRPmxn9044xjv1zmqpe0a9/cmpyJ+6dV5EcNw8jQ75XXaSSQSvrg1zl4U+3yRyLG0UTiR8t823PIB69qkmvLqLTFuJppiEQZKHzGKdx1yKx9NVL9oJoJ4JZLz7kJ+TJzyvPb+taxjbqS5XLuswWklndT2sJkikIaHu6g561L/AGbosfhq31q+jtobuykWH7LI372QPn50PT5cU68WaISI1q9rJlNi7hgJjBJ96ytat2uI5rG4ge9RExatG3Rv4Cc/jmnJXiSnaR9QnQ2H7KsaW9li8iuDMPNhKPkzHseRkEfUVZbTbmy/Zy8OW0FjJeXU155kkcMTE7mMg6AZ9K5Pw/401TSv2QoB/bEtt4hS8a3QTTESqFlyQBnIUL07YrS0X4kW8vwp8D65qlwb6bSfESrqaiXzJUQ+ZiQgnJ+8MUOmmreQlNp38zz7X7PxbqOtQ+GYNHum1N0fy4AVfCd2JB2gAggnIxg5rs/g58O7uPxl4fuvEWms0lsk91ZySOjiV0BAPy8EBiCOvYiti28U+HbDxP4gvlvzejV7aSC3ms7dl+xwHlVCvgszEksc/TvUmlfFDwro58MTXNtfxzaeZbB7dY87YJD/AK4t3IHJUd847Vzw5FLli9jafO43aOMs/Cml+KoPHPi/UtQS3m04oGKOG8y5wFYyLgnkqQPXINaXxR0e8/4VR4M0Lw5ptzq15Npsl6FtYW2RqGDtKR65cDnmnaZqngG08IeNPBOi+IoIXv7lLuLUXiYLP84YxoMdVQADPUkmu2tPHOhfbvAOqLqpW20+wmS9t7UFlQsiqA6jk4x059a6ZTjHSTMFGT2R8nldFudEtr7VpJnuod6rGIsee2RwD7V7zpGiXafAufVX0/y4b/S0tdN0ySPE02om4b5143E7VGCDypx0FeUfEDS5rXxNpOqWawXHhexdY0hdfKeRN+6RmB6MxLH2GB2r6BvviF4W1b4j6brJ8Uadf+F7GyiksdCitma6ju1J2yAYARgDjk4wMUqbjJN3CpddD59+HT/Y/iNY2+s2k9rdnVraM28sYDq4lUMjA88Y/SvoHxf4H0vXP2lRa38Xl6bPZpdTqjFN527MZH95sDivA2S1sviRf+JbPUY9Yb+0zqTz+U6bwZA7EK4ypBPI/nX0P8ZPHnhiKXSPE+h6vaX9zN9nVooW3PHBHL5zs2OQchVwe+aLrW/QNdLHETeG10aP4jaFolpKrNcwadZRFjI+1p9wC9+QBV74O+Gb3wtofjLW9TtjDqFvbQw7jIrFIS5MpBBI6Lg/7tbninx14O8L+L/+Exj1q21LS9Xv7S7eO2YSSW6JC6O7KORhmU469a4g/FH4X3954v8ADM/icwW/iO3PlamlvKLW1KMTDHtIDE8lmOMZOM96p2uJNknxkWTTfgl4N0TTYYo5tThWZI2XIkmkJdsD1+6uf9oCvL5fgx8T7e2W6bwrqLBoyCkUZJU9jiu58V+O/hxrnhHw7cR6pOmreGEl0+0spIi7XQIAinyOABgMe+eK4KHWNc1DZpd14q1d7PlMG6kAIPqu7BppqOoNNndfFH4b6lp8fhZvC3h6a6LaEt3qEYRpEWVcLIx9OuceoNeW3Wg+JtN0SPxDHpFybCabMMnyrG3O0jBO4gHjdjGeM19P+GPi54BsofD0M3iMY0LQJkuIed8k52IIwp+8+FY+nPvXBeMPij4F8QeB/Da20y2Y0rLT6Mts/mXDo2YU342+Vn5mOcnpQ2hJSZ55rXg3UZdal0HTbPVmv4bKO8uI7628mRCU3OqJ8xYDru6YFUNb0PxFaW2niLTbiaG/l8m2uTGfKuZhwURv4jnpj3r6I0r4m/C+X4o6l43bVHF7e6D5SxXULRrAyBf3IyPmdjnkcYXAPNcXafFnS7v4eeH726eC88RaJqs9zDpTW5WMEsfKww4CKhIAHOQPSok13Lip9jzvxp8OfFmk6CG16Syt/s86W92ljJ5pgkZN6xyHsxU57iuYbwydKZL5tQdgqZj5A2juOO+a+lvEmsxa1+z74q8aSaPc6S2oavFchZn8x2IZFyOB8uMge1eCwarBeJFHtiJGSFlOA34VlO8X5GsFdXZwXieOTVrBv3ikx/MGzycVJo9lBaQQJtxfeXukaXOWHsT04rpdWs7S3v7qdEGcZESEYBPce1cL4t1a7V7dZFeOeAnbJjG5f4T71UbvToE+Vep3nh24s31K1ivJvOxcxeVNsLEHeOMjp6UVz/gW6vLq70pnuoWX7ZH+6UYb7460V3Ye1mcdS9y+kzW+jyItxHJLO24pt5A7j/69UgsmWmhjVCCAkeNxNZWqa7H5o8yFgq9JFHykdhxVN9bkuIkljUqVOV2sQc9jxXPFNFto6u6mRLOFjbwxSglZcsOPcjr/APXp1n/YUGhHVLyd0mR/L8nGTI/sD14/KuIsJ57rUvtFw6zJGeQ7Y3E9P1q5LcvJMkV1cRvHG21W4yT6mm432Yk7bmtp6LLqEN9qBmlsycERBQ8QOcbQeM9K9bi+JmpweM9b1eezlGnajYi0NsGBeJEX924J4LLkk567q8ytV061sFuZ5jHtfJj3AOwB6qD/ADqTwq9x4p1h9K3R2wZGdXmOHkB9PoK0Vb2auieTmZ0cfjjxPNqd/ql00BW5haK8R7VNk6FgxdlxgsSASfUD0qzofjy4vrPTrK61GCCTTLh5YPLZhPKpcyMpYHpkk8D65xXI+K9Vl0hm0O3ulmNq3lG5PIb689q0/BVtpz6J9rurUXEpckTRwFsAdcEfj0rOdeXLzXNIUk5WI9c1j/hKvHF9qd9L9h/tFvMiCLkPtAGfTtniuifxVpekaI+mQ3XnzQ7VjUqAS5xwF6n61geLzAgTydM+zxtAVt5ACMbjhuvHAFV7Dw1od8HY2ksUYKMsyzgbVxjcWPU59K55/vvfkaRXs/dR02n+PvGV94j1fUVXTjI9ta2siLGSIvIOU8vJOG68nua3IvibqN8upXEsNuFuNkd5bNDjzHLD95yeSMfTHbFQa1oqaPbjSoGhtHZU+VYxvkRlDD5upOD1NcWRqlrC/nLHL8/yw5+fbnqf51ca9Sd9Q9nGKOpm+IGs2Ru5Lq5OqNLZtp4juYU+aJum/bgsVPQmuf8ABcmoafqWrSOsCvrluba5huQSko3BwRgjkMB7dsYohtz9obUIRCSrgyxSkd+3vTNZu5H0ua9MKxRWp3QM6lhG59Pb9KftKnRk8sOxZ8bahruvWlpp+qavbxC0QRtLD8pkVQQgd++ATjNT6T8TNesdHj0i3ntYIorD+z7W48o+cEMm9iGzjk45x2Fc9pM2qambXTY7TzZpzukcpkS7vQCpde0byJJ7O4iWIxZVVzhkk44weauFSS3epMoJmxr3iTUNZabUL+SGW8lIBa1iwHcjaXJ5+bAA9BzgVp2HxQ1C10ay8NGGN7eK1ls5ZrzMokSTHy8YIAwCOTjmuRuZWt7GJrR8MCVIQ5I47itDwjeWejObu+05ZRNHtMhyzIT3xim6kopzjuxKKk1F7HT6r4v1OxsdBvX1RZNR0iHZZvDGCSM/x5JB4OMYAwBWd4c8ea/dWJtYWtLW3stQjv4mSHaGlQAJHtBA2DGcAfjXL6y9jcXe7TY/LEm4yBM7MA8Y7DNJpd9HpV8S9r9rRo1+aPLeUvpg81Kq1FC6buXyR59dj1jwN4wmsbHxDqet6+GD2sq2+mR4C+dKMDYh6dfXtk1y/g/xHf6Lp95oM1mIre6mW7EscBO1lG3cpBwDyev1qxZppl6tstnBDJd3TpHbFo9uXOePXJJ/SqD32vWXie+0Rra0DWf7oeXOD5vQ5Geq1lKtOUbrZfqaqEYux2evXt5rV4Lxp0k3IGmKRhQSerNjGWPFSSeIry8vV1V7WKS709o/KuYy0UrhF2gHscZPGMH0qjHPNcKYRHJ50wAIRxtQL1wD1JOPpiqptlW2mlVJQY8sWLlsAd8dyTXNGtNO9zZ04voO1Px9q9zqMMybbcR3MssciRE+Wsp5jbPGz145+lVta8beILG0+xaVdWs0YtXtZftMAVfJc8qCuDhcnA7ZNYmteII7a3kslZ5rmZT9xR8i+p/PFYh00+II5Yppim2MBSzj5T9AeOldcK9R+83Y5pU4R0SOwvvHPim+uruG5v7Rbe6MbmbyMpZPGMRmEZ4YDu2fXriorb4keMLHWdVumjtdQsdUj2F4V8tVZuDIQB8zHqenI6iuXOkzaWYbK5lluZmORIxCxuuPQZJOTmt2z0gw6dCLW5jmVxmZ4kK7CG4AJ/pVSrzS5rijSTdiXU/GOu6mdUtryS205NQuY2KCIK29VCAhjkj5QM81hXbCO2kuckjaXEjry5HU/Sk1PSL2z/4mU7xTwyu+3exyQDz17mq0t7Z6hie/kZQH2yxWybjj8OB2o9rz+8xcnJoZwum1S7S1sR9nuJFZi8f3mQDkVb1HRTqt3ZxS+XYxwBf3zRFjtHr6/wD16o3cdnp127wR3BaWQbWLklRnjLDtXU3D6ncraR26gylvmVYtyKmepPeomnrYuFmtTR1bxM73CzC++0NFCqRyXJGZQBhePQAVs6Fp9reaZJrum2V1DYTYjBRGETP/ABYY8Zr2H9nfRvC+qeBfFFtqWl2d9HbBUnVoxvG1GbgnlTzxUPh3xVaj9nLWtU1zTzpulahIbfQdPcCNiOFXyl7DPOe+0nvWMad4epTmlO3Y87/smH7CNP2Iit+8O1sg/h6+tc8+uaZbSPb2+90iyimaVicZ5wDnAz6V2Hh/R5RpNpDcpJHfXB/i3ZJPTpyfwo8Q+HLjTZYVvNDW3u3HC3EY+YE9Tkda86rGcvgdjrjKMfiVzzzVNV0ucR7IWDRg7djkjJ74x1qJNT1i5hK2VvcNF3bBxXpE/hOSPT1upNKkgtmAMfyFFdh1O7HP0qmkax6b5MVrJsfKxnohYdaydCpNWnNs0VWMX7qscPaaL4mvmHlR7cgnqBgepqyfCfiLC+ZOqFgWUbvvD2rr59P17TLe1jtdF1Uyanuig8iFyJeOcHvwD+Va3xH8O6j4H8TLayahbvYLbJK8jsu/cR8w2g5AyTg8Z4q45fFq9hPFSva55y3g+5VDNeXW9UXc4U8g+lVpZIbWAFsKqjAFW7vxZJf2k1lbK6Ss4SNTEQpGeeT39qoQ+HdVvJka7kjiRj95nBwPoK48VhZcyjFaHRRrpJtvUw72ea5d5FjZyB8qAZ/CqSz30OnvDdx31vDIxd1fKoOOmR619Mfs+eFbDTdP8V+KWt7e8Gm22yxM8YZfO2szMQfT5R+Jrl/iHa+EvE+l6Pbalq0mranFEWvb2JBF5rschCgUbivIGO2BzXq4WjHDUuaW7OCrUlWnZHiEGvXOsiC3jZntLWM5BUfuzwAOO1bPhmK3m1iJLmYwpyQeOW7A5rr400PTZmT+xykHlNCGNsVaZhj5F45YA9OvNefCK4v76406w0/UJLhJNssSwuPITu0hx8oXv9KyqUnVrxnFWXUtSVOm4ydzpPENprMlml1Z+W0RkLSFGyxPpgVS0Oz0m7ttQ+1XrDUFXzBCMjZ0G0diO+al0LQ/FuhIrC6N7ZyhioKFGwB94Z6ipp12v9paa1tQ0TLudgGxnnB9a7ZU41FZ6mXM4aoow6Hdy2ssytGrxcmJmw5HYiq02m3kMcLyRbPOOIwWGWP0qaz1OCCGWeNpLiKHLbFzmTHSvpS0/wCEc8G/DvwS95Fa6bP4if7VfXlzZrPIIhHvMY+U4B3IvA7mud5ZTk9HYr63JI+bdJtrgXwhmhxGPmcSHaAD3zUPjbRbDULxNl5O95FIJHjjTPX+HoODW/4plvfEGu3upeDfDN9c6PbyO6xRwtKUi3dWwDt9eelY8EOuaxoCyWcd3BJJPI1ptgZtxXG7kDkDP4cV1UKDpLlTdjKpUjN3aNBINOvtIlfTlS2gtNkkbIMBpOhzn+Hr+NQC3u9SK6fNAqBmB5Cr1GcgDrxzSeHbS50OyEt7bzzWV4CiFchGfILAE9s56VF400vUo/M1c6Pq0VkmzMxibMJIBU+uDkYPvWi0fKTurmRpQeLVYYo7sma0mdXkxnKDr+gqhHf3FxJNcRBnO5vLUHHr/MetSXtjqyrNK2mX1nJLtYLLlZXGOflPPI5xWfpEpjla3nGyXI2g/wAQreNrmbWly5aXGqapbpHYWz2k8TM7mSTAKY5579OldHZQx3mibZdKEEb7f30eNwbHr7nP51VuNMmOzYWERBY4H3QO5I5H411PhrwzND4R+0QajDqs17dLFFplrc77hnBz88eMgY6GlUi+gQsnqefXdmNLiI0+S4MpfLShiChycj6c9qufZYEsIxYyLDdAYmTZuK+4Pr616j8VPAet6L46sfC9jZTaxc3FuJoUstokDFMsCuc8YPJ4IrgLGOa2ur3axhnt9yujJ87uDyp3cZHOabT2FFq9y5p02oLaGyvJJbvzIzsYqEdMEdW6le+Pai00+/leV5WVtzgR8kH5ec+lVfD3iK4vPEMMljaNb3KSHZK3zeUcYGT/ACr0PXPiR4klsEsdc1KSQPkZMSKBjjkKACM+uaw1hI0vzI86v7DxCBLqGuaj9msmXeqRRmQ+WOjHHUHpk11uk6FpGg/DHUPHl5Y3V5ezXS29pCD5YhAKbiV65w+cf7NdQPH+hS6L8PzeWrNNo9439rmOEqzwJKTGmejLht208ZFamo+J/AkmkSwaxe313aR+IE1aBVhbZept2eSw5I2gKSzdctircI6tsnneyPPvDct/4qu7ex0Kzl+1X0ojjBV9oJ77scAA5z6VFq+jeJLHUbmLV44YlhnNowjlRmV1wcnBzg8YOK9y0bx34YjvbW91AX/l2uttfRSygKqxSR7RgA/KEH8AznFcwfG3hXSItGJjvNUmstdm1CSPygRdI5XDbm6BMZAIySF6c1jRp07txNalSo0k0eU+PIdV0mOJpPD721wzRyxmRTEAOQCVOCVPOazvC954pu9RuZ7awMltEV+1G3y0dsGOMnsPxxmvcPEnxQ8O3mjanOLU6prD6jamz+1WQaXyVlMjtjJUbFYqBnn0rOm+Ingm9uvG+kXDQ2uiXzS6lFdySG2ne6wdsYXPKEYTaOeSe/GjpRe5mqkkR/Fays7HXG8GJbxXUKLCkoeQE+YyqSTj7g5/AV5Xp/hrVbPxPfroGn/bIrUuG2yh0LLnIVhndj2zXr2pfF/wje+Kr++ja5vrePX7TVLAR2qossAt/LlRi3zdfm5HJVR0rv8Awhe6HpfhGDxPY3Mq2c/iKa4M0dsBLPGy7xEFz8ozgHJ/hPrUckad7PQalKVrrU+VnivLxGa80a8sFR9k1yit5SsfuoXxjJGOpqksF1Hfx7LqO3Vvl/eJhT6EmvdPG2taVrfw412xubNLQ2cr3ukyxyfPLM7KWSSMfeUnBwM42DPSvJPD3ii40Gy/tLUrPw9rhmAjxfW3nZZQcbTkYODzV05RcdxTTT2KFqtxNaTB/LnhDGOYryCD2pfCvwnPi3xXBpdnNJZ25ikmmmCbjGiRs3CkjJOAOo611Hwyhbxx8YNAs7rSLKHRdRmZbm3sofIgKLE7EYBznIHOa9c8Ma14M0y8043mp6RHq1lpup2sn2R1WFI3z5NvJIMByFUAEFiWPJ9dOTW/Qhy08z4sl0nVlu7x7VXYWcpVmDYbAON2O/TtXZ+EdVm1REsdrtqC/LGY15c9v8K+jtPh8BXTXi6fHBb6lreh2dmbeytdy2029TKuCOHbHXoMZPWtvxBo3gDTZta0pdNh0Oz0LWY7y58qNfLvoWaHehbqGU4x7FgOppb6XC/kfK2r6PeaFcyyaxpt79qDHzo+QYz7qRn2rodH8Pw+Lde0fRNKjFrPqToikAlYskAk/QZP4V7jrk3giXTdZsbTXNOjuZdVM15LFC0plstp2RQvggkEgnJAB+lXdP8AEHw50/W4Lm3vNGt4dO1y1msvJtNsqWoiaNgW25dtzBmz78npUWu9WXzNLQ+bvEejpp2uapoOnXE16bW4CR3kiCPK4BztyfX3rm4U1KC4LRSEMrnGR6d69Z+IdpHb6/eWy3dpqZE80z3lowKLucmMKw9F25/KvP8AxjqFvpmpRCXzPKuIhumHzDd3FS171kjWMvd1Z1HiH4meIPEngSy8MjT7ax0+1mWW5ZHYm5m2CMMwJ4G0fdHGa4Z31KG8ZgkGMZB4HT0960F1GTUJlGk6JLNti+8QF6ck8mptQ8Q6Mmnwi40uaZ8bJRsIMbe5/wA8UNyvqhLl6Mohrm4RrqcPEgXKM54c+may9X09tf1C3a3hnWGJQkjsQcnqQtathAuqTv50s8djGA0caqSCPc9x2qbxHFcfY4rqxY28cKgOrKAxHX8elOLsTLUn8IrDY65awRK8ardRLiXG7O8Z6UVj+F9Qn1XxdZtFGXb7XEzBsBvvjpiivQw69046r1M6O0kuriTTLa7heLZudgDg89s9MVna1p4s4U+wxzGM4DOeeT6V1Om2doNNZ0uELFtjOOmT0z+vFa1iuixxiG51WNVDD5gMnA69axbSVykuhiyab4dl0uyt7Ozn88R+ZdF8ht2Pu81Ql0u1hiitm02TfkEPk5y3q3YACuje4tLnVJLexuPtgkO1JGXBUDnP1xTtVs7eCNJnnmQ5AIdvmb+lRHYp7mQvhe51PUIo5IpFiDEC4nkCx7R/AvOKn1LRU8+Y2rXccMY+WVTlkwODke3pWjATNcrE0xdGJaO23kpnHp+v4Vl2/iZ9Oka101XvpBMzSBwRlQCO3+eKnmZVtCpDpGmwxLdeZe30uPm3xlRvI5zk8/Wvcfhb/Z114AumdrCKaC4SJVlm8vZCVYlyCRk5xx/jXlUWrSXmmRT6lBBGjPuKpkNtHY/WmGRr++h1O302MpD+8WEvtZx3bmlNc61RUXyvc9w8VeAfCuuavHZJdXNosOlS3AuQ/mC4XySxfaT8oVmQYxnr+HOaF8P9C0u+TVH1G4nsx4ct7m2trq4RXuLh22vgDoqjaSBzXFP4h1C8kkuljlt5PLKRmOQltvcbulczb3ZunQyK/mxMSxclgPQA9MVt7RShaULGfLaV1I+pPGOk6dfXmq30ElossmiRNasXGZFAXLEn+EDHIwevvXL/ABB0uHUdR8S2dpHbx3Nvodkmm+WVX7SD5W+QE9VXdyw5H4GvIYbjUr2z+eZmiDkIDyAp7E+ntVmF4Li6jtLqZLiZF/dqxJbA6Kp7ADtVe2jG75dX/wAH/MXs72sz12T4Y+D50sLCCeSNraz+2T32/eLsqm7dtJwqhiMjHtTrXwz4Ruhp0N5CPsmqaer2Ynb90bk7j823onA/E+1eS3GqyWdrO+6UxysQgPT0I9dvWta31p7XSYBbymCRCpJUjKD09vasXWhdS5FuaqnJXXMa/wAHtJlh8ca3p9xdQ250vTr1FZpOIpcBS2ewXnn8a6fWvDvhi90zVtY1SFZNXjumii2TBjZ+VGBGWUEBywUeoycVxnhjxVaab4ha6NrBcLeRSQX6pNiVkkUqT838RODVK6ul1rU7i+ERtftD7QNw3rhQo3HpnAFae2gobdSPZvm3Nn4iaXoWgavBFY2DTLqllFfNlsBNwxtGOOSrHJzjIxXVaT4L8HaykdrF5ZtEltLV5oZyZGmmibcH9MOUwPY1wet2P2LRrOa5uxJP/q2RWDYUepB6VRl8YXSeFpvBel6f5azzJPJeEhi74+XaMcHv1zwK0pVIOTlbQipFpJX1Lx8I6HqfgzVv7Hk2XFtqX9mh9xOxRkm4cdAMjnoPlwOTXR+HvAXhjTdTidBDcJaaza2qTzXu/wA22K5aZlBx8z9APYHvXjX9ryadqJ068idY2wJ2jTkp3JPUtXTRRwXASXS5JI4siWOOQEFdvAVT2z3qHWivslRg31PXJLWwg+K9lqF6sFvt1ZnYBQqoNxAYjsT1/KqWqfD/AP0G81XzI49XfVTG7Stn7JBnOWx2xk89RtxXJaXY38O+9vbtDBJDveGZidvflj1+tYF/4pj1hriz0e4YT3Eyq7RygbQB2z1zXPDEJprlvr+ZtKns7nqOl6ZoY123tJoFttuvmzkZr3LvBs/dy4B6u3THrWlp+i6Yf7Wmlkltre01KKxyDu+0KzENnP3e3PT6187alp2r4ispQt2VmEzo7ZZWB/vA+nb3rqtLu/7RiuNFRDGzExurklQB0JA59ea1m6e/IjOPNtzHfat8P7TxDc2+j2OpfZol8Sy2t9gp5sduB8mTjO9hnHbkHFYOj/DnwPoV5pmtXGrXZ05dQvLe/luZ9qSmJgIlXHI3HqT2yeKxorLS9B1BEjuri3EgJhnRjxJjGfXr396yJtftfDOtwWN1JBdwCRHfccl1Lc7s9DjrVfWKdrKJPspXu2dP8WpG0rV9G+yWghhvNNg1N2jx5Su2QylvTAHSsj7RcqEu7W5WaymTLQx5TbweQOc4/pXQfETxrp3jjQEMWlWqrBKkVvK0uX8teACMYxkZ/GuZ0O1t9Ile51O4SCJyWjUTZRwF5GB2PtWNbk1tsa03LTub2nW8N54fTU7mSG5hhUiSWYnYqd229ia47wzqUs8t7eJYWljpDzFV2ZJVSeMDqc8c1v66tjqkUeneG9QxaaiyjUIYnDKEHcA8qc+nWrgsdN0ky2dvsZ0hzGpGRgdvrXMmuU1fxanM6cIW1BFhge4tZnKM0iBTKmeTjt2r0dLzTvC+iSyWdrKWdQI4GJk+Y9/XHT6VxFjeQpa+TNZNNKcujLG3GOd2fT2qtrHieXUrFZriRYgrGPyIwSxOPWiUXUaQk1FH01+zJqNvZ+A/G+syOsUkc/7wsgwGEWRlfq3StTWPB/hvx1ong34g6hbot7ZXlut8u8rC6+YEcFMlVG4A8Y4PPFfOGt/EbW9W8J/8IloNtb6TFdSpJdPbQsj3cihVVnyTxhRwMZIzXceF/GOpeEvCk+jtcWmo6bdBPOguWJy4xl12sDnIHQ9q2lU9naL2sZRi5+8tz17xbfR+G/iUPEGpWtybCxlK2ySY3XMknLGMf3EU8e4Aro7Hw/Y6h46j1hd1/o2p2k0qW8qYNrKwUyZzzlsrgdjn2r5i1rUbu6+zTW1xPPJIwVnkYsYfpnp9K9s/Zo8V6t4l8SazDqO6OGwtdqRlAoLMy7nJAwSdvX2rOlNTlZrRl1IcsbpnS6/FLN8PJLXXr77K13fLMUk4khhBHyoh57bQPQ1S+I0ej2l3pcs1sf8AhHYoIZ55HTMKIoZUSP1di7Zxz0z0rzELObi7jl/eujsrDdwgyeM1iXj3zGO2nuHa0HzGJicIvdRzwfesFWvdNGvsrO6Z6z46/slviFa6xq+rWkWhTNZrYJbzh3udpBChFyVUEkknAxXN/HbRpp/G+s6lqci+TIsVvp0Dw5DHYC0pPfbyB2yQe1cHJcJFp6PYWNy0o+RNnIUZ9ewqzD/bUlh9rvludSlaMupZtzIo4wB2qnVunoJQSauzm7+/TTWWG7CSIhBjZBgk+o4rJPiDTbq7CsHEUbs2x84H93J+tUvGF5NeX8Mq2zwwxxnzEfAZW7ZFc/fXUOZLWb7zAbghPPHH9K2p0VKN7kTqOLtY+ov2dLlta8F+NfDLSHzXi86BFbOQyFTjHbIX865X4MxW1rrV7rN3LplvdLZXcXh+K4lVd12ijc2W+UEEgc9ya8p+Gfi3V9H1K41LS7yTSL+zwqbcMkqnswbqDzxjtVb4l+I9Z8ReILbUtSuoYoEQhY7a3WNISxyx2gDG5iST3rWMVdaaoht2eujPe7tH1T4T+GHm8QpeXWia+0+s33nKzwYDM2D1ckYQHuTVz4+61o+i/FHw1byGKxsddkt7rUZRKI/PBYR/MR/CEDZzwdxr5n0q6021a5uL+7LiIiR5RzujPRcDvms3xda3PiUpf2dy08k3yRxyuWPl/wAKrknGPShvmdibNao+lv2ndSj0q+1C7k8y3trOItp4nXC3t3JGvlJCP4o0A3NjjjB618m6b4u1K784XljJfMf9btTgnpkgCrOk+DPEV5fxLrc15ElsypGs0jMQCei5PA+leuaZ4e0zToSbAWhUKpdFGN5A5yeuaUnGLdtyoKUlZnnVpPqUj2d3daA1tawOWZv4iv8AdC9xXvv7RM134h/Z2+H3ibw/bPdfZpUs5EiP+rDqE5x0+aJV+rCuPvrq1t7dXtbRIyykGM/M0YPU/wD16S08deIdA8JzWvh3XHjtbglpUe3jkRGzwyq44bI6jvj0pRqK+oOD6HsPw5d/C/wjTQNHvtJbUbLWGXxGTceSyxZy8inIbKrtwRnJUis+y1zTZJPhRa+HpoLKy1XX7nUrmNHzhPNyqsTyoJA44GQBjivm5vFE1gBHFaTvqUuTNHJ8zsSctJu9P61Y8Q3Y1iK3m0KH7DPHyWb5dzDGVwPzrTnd9tCHBdz6P8bLbeI/hpbW13fWswtfEtzNNEjqksVvvk2JEnvlQO2DntU3iTxN5PxL+IkNjfQraaB4NjhsreR1aH7QQGVsdGYHYO/QV832Xj2ZrUW89q8N3GNkgaM4bHfI6Cudtv7Sub+SfTBIFlTdL57ZLc9Fz17VNOUnfmRU4r7LPqzW/FfhEfFX4e694h12wW2/s+BVljmV2N2Y2BMx/gRcgZbqxA6ZIyNO8IeG9SfQILjUvD107eOZZ7x7KWOR0UgGC2UjlgflJxkAFu4r57XQI9b0q8ikuHE6f6tth2EdsjrXMywR6Mqma9a3vrUhontmKncOhHcEetaKSZPIz7Pk1PQbjx98WPCfhnQLJr620jzXEioPOuCuCF7LGu5Sfckmsu60Lw5L4F+GGp6VdWP9maVqBGqasVVRlThwxGCdz8KPcHpXyno6a3NbS+KPJkv4ZJcXbTSkSzljggnOTknrVW3khaR7ee1vPshkMsUBLMqtnAXjuPWnz30FyWPtHWb7QvC/7Sd94o8VXqabDJbra6bLKMIzmEbpGP8AcH3QemWrz/x5pmm6J+y8dTub6O9uLvxHJcT6jbxhw7SO4OxuoTgD3xXi3hm8utYt7y2mmmlkMRjhe7m3llxgJuJ4A4rsvjf4nXUvh94e8E6XY6jFaaQzXkglXiWXG1UTH8C5bGeuQalS1G4vQ8s0uaeaJ9SsmaNkwpZWwT+HftVkalJexTXN5cTyT27B4LeVfkmPQ5I6/Sqml/bNUhso7e2itF+1BGbf5e4kjhieF+td9rvw38Q6PoTXt0mjyLK3+j/ZNWjuGIJ7Kpycev1oaT1Y+Z7I5B/M1LTYbi5uBaSCTZ9nRvkAPf8AWu+8NxeH9L0GK4ea6uLt0lS5Rl3JDj7pjbPOe/HFTeG/hqbnTNGudUaNdR1yX7PpVuXYEgNseQgfw7j+hNbFx8PfF2j209inh0XUNv8Aaj9qgcFJUiZUdlB5GC4x6jPpWU3pZI0iurZwT3U19C1te3bXFuvzQRPyccYA9xVuJ7xbh5oZEDEBUhKZ28Y79elb1x8L/FWn3GpyLpsLTaPDFcTxm5GMSLujCt6kA8ex5rrNR8F2VynhvwzPp08Ws3/2C5R1mIlLzrLLPEATt2xxqv49+aFHS0ULn1u2eK69fxSX1wtxFLb6ltQJ5GViPu3v9Kjh8PRatpsS6vIsU0fKmOUneMn5jXqEvw18R68VuNN0UXvmXEsVs88qouYW+bcc8EccDqeOa5CO8jsbhri60t7F9pLeY25zzzgeh5P0oXMloh6N6swX0aS3Q2SzNHcFwsO3+PPXB9a9NsPE+q6X4J07wUn9nmytrl7maUyM88sj8BRjhcDPavPPEOqwXASayvI0j8tm2cM6/Q9jSeGdRe10+HydrTsrN/pAILkn9aVSm5JocJpNM9H07XdKNou4gGJxzLgDPofp/SvONYs4NN8WXkyqq6bc5kUIA2G9V54zzW/pcFm+jyXzwxNK0vllH7EHlsVZ1Hw7c6yQuk+H9T1u8t0G6O0tWcxgn5dxUEYOD19K5qcFCdka1J8yuM+FPxGs/A/iTS9Um0q5ubW0kmby40w77kITk8Dk8muB8RTah4gvZlhKWClnmwcqHcNnqep5rsmsvEun+J7fw+PC8kmr3rR/6JdIyPkk4wD0B6Dp0p+o+DvFOsQNqeo6FcaNb2mxmvUYNHIXYqBweu4FT6EYOK7ItxW2hyyXM99TmfA/iTXvD2s2eoi4+1Shg8D7N+GB5BHrz3ro/H3jCaSOQ30kkU14xa4Wfl5STnd6daqS/DvW9Ouriwm0m9UoglebndGpbaJDjkc8c9+K39Y+El3d+D9a1u+a8trvRY4Fa3vmKvOXI+UJ1U4OQSOaiVOMpJlxm1Fo8/m168t9OItbe4S0mUw3Ekxwq7vulcdDUfgq71HTjPttftluV+/MpBU9gcjkHrXp/wANfBerza/4d0nVPDOo2+kXt/DBfG7UeXhwXXAzu3MqHqBgEeoqK90+41DxF4wuo9JhXTo4mt7OygU5e6dvKhVAvYMWbHfaB3rTl8iebzOYhvRdRL0jeUFWycA47cUlpHaT3MulTW8UsTryZEDKR6qTyKS38F+LL5pbW102WaW0uBazxoFXZKV3hMg8sQDgDJPTrWnYeCPGGoeILbw3p2k3C60IRdxpIyqBAVyHLHjb+Pt1olG2wKWupnajb2SwTQs6p9nQCOMHHy/7Pc59K52x1LTHjG+G5lwp3QBTnuPm4616ZqHwtv8AzdB1C7vVh1jV7me1WzRPOaNYsbpcRg5xzwORiqNh4L8T2/hW78R2ulfbrATGBpwAGZgcfKp+Zj0zgVmlaJbabMLSvENhfadJbwod1tGEWGYBNwHcdzijW7/T7rRZdItprWO5uyGMjAkoO4HpWuvhLVdQ8m/XQdQsroXBtFk+ysCZe8XI5bnp1ru/hd8L207W77UPEek+f9l065uoxcBdkzR4Q5wcHBbP4VnGN2W5aHgHhHSobTxPZ+RdLLcC+jAYZCld4oq5EJrT4lWwa1SC1mv0MDE/IR5g5Bor0cPLRnHUWpxOqLqlrZpvtpbW3dvvISEkYd/rzVK2s725nFuFkDHnDA/nXpt1HqkMI0/UIYJNNjZlj3jGGHf6iqsd2slutxLcRi5b5CxQLwvv6cCseYq1jD07RrvTWQyNkNyy7sEe4/8Ar11FvdloUt7uUOucRyyD5lHvWO2pTyfvpYMIAclOT1/irqoba3vDDqlvps8EORC7BS+9sc4z0PQ0NtLUEk2cxqMUkccbaTJP9p3lUkboBnkrXUeGdDt9J0mC+uHhae85JLK3zc8nuKzdUBgmMMk0sO9iy+dgMD36VEJ7ObTAtrb+XIj4lYkkezY7VNrpWK2epeu1sYdRcSW+xZCRsEm4Mx9ParkVulvZm3S1ZkblZFTOAO5PpWZo0EV1dNPdyBjCjHbjcTx254ohuL8jdb3CpMD8vBVypOMemMUNAtFqW11BmsRFdtFPHC2yNYyAwHHXHYk1JpEenqlxFdRoXBzGg+4RjoT65qrp0mn6Xqcci6OtxDHzN8xZixPGB04q5431m6uzBb6dbwR7pBNInl4cEdFIqJTldRsVFWVzIj1CK3u54DbzIqMTFuPyv6gVW+zm41pLqCSS28uIsHiGQjDuB69qluItP147rSaSd4vnl8x9vzd8CnTSPpOmGO3tFuJ7n5URXLvkH7x9qtdxMhtbjxDPqcMNzdW8luX+VmjAIA6HbXQ2tpqE2nyXSx2/ktKUDSrlmYHlgPUnp9KntFS3sWuNW0QR3ssREBU/Ko7HPpntWZcX2YY2vZmEUTBtseQNwHUdjUJKXwlOTW5BcW2k63raxTRvbGMY89mGSw9D0HP1rU09lhm8qC9lvLeFy0jbApc9RjHXFNB08IjLbi8G9F2Kv3R1CkjofWmWtrGb1fsolVZXzLDGu3b6ZPpTbTFZm5qtzFq1t5LTiO2YFdoAXZ7E+/NcTJ5ej62qxO8qqyhQASpUH7wPYVpXltbzi4sFmKSGTKiTKDK+/cc96zdW8UNoOopZ39jBcxvCuQvJQdiCetKClG6Q5tS1Z2Gu2Fu00FnbR7XmYXCzRspG884/r1rLsg+nWd3cQul0I3Y3DyAgJz39OTWDb+I7VZY9Qhn8mCeQosUhBYEY5x2rUutE1DUtXguhfwGB8PNbqxKzAHkkdCBS2XKPS9ybTLvWvF0lzpMGrQpZ/KkkoTEqjrhT3HbNZK6Fp3h/xBIkd3IGjj8vaozvY+/rXX5Phe9F7Z2T3NrCxQKFALg4zjtxWT4ku/7aS6uYtOgtHYfukXGc9yT/AHuKcFG1ktBTvux73yadqlrcmzjuTsIiiZ/vseOcdD0rM0yG8XxI+r6xqP8AZ8TFvkHJcjsR9awtN8VWNhqMU93ZtcY+Vlblkx09qfLcSeJtU8hLQvp6SCRiFxJIOpUGqlZvYlLqbHh3xHY3GsRreTqIo3MhXb87Y6HPY1parrOh3NnLq76Gyo7lla7jySTx94dsCsHU7nw6NSlmsNLdniIWVZVCBQBgAZ6n196tnxdJrc01ounWdrpK7U8mYZIHA47epFZyve6RcezKuo+IF1OaG30G1t4Y4Ivm38DjsPWoYL7V9UlfGgWd1ZQjEeflCqOoB6muz8PaRpulQXV1YWUc0kx+VG5wCO2e2asWbrdbbSSwW2IgIlKEABic4HoanmKtcxbey1W4u7e6ntFghk27Y7Yk7AOm4gcfWo9b323mxyxSgQMWChsbVJxkeoPHWu70y/s9B0p0SN5wFwW35ZgP61xfjPWtU1ZodSfTbWxgtMy7ZQr+Yp+7kdScc4pQnLm5eXQJRVr31Ocm8RajfQDS7VSsM/7uQjhnBPY+var1pplzaeHpliSODDeYYpDmU44zu71U0u3m1YPNptrZwrGGc3VwCrSE9dq9OK6aLQb7V7WOK9vbl3tz5atFIFUDPIraXKloZx5m9Tk9AmuZPFNss0xgkWUEHftyR7ivYP7BjmiS/uvJYxoVxjrzyciuT1LQtKjuNslskIhJZWRyXJA7n61RjfW5L2KSfUJYrLdlY4AVc+2awq80/eiaQtDRnd2N3penqXtvJeeVAhTBGSDzlev412mi6w9r5r6VeLAbhBHLHEdnmKOxIrzq5nglspJY40Hy5M4b5j7GpJ7q0s7aCdZoZLiJkxGWKsVIyevHp+dck4yvob3SR6LLe2NrAk0sO6WYssjFvkXJ49yfXNcv4w1C6hvGlhuIRDjBCgFWFYo8Y2l4jbYHZo8s0YjICke461yVx4ru77VLhbVYVh8z90JwAAR1PPWqpU5vQUppHW3vjKzhtXt900swxtjUBeD1yfb0rah1pbzRoZLWYqjKC4B+6cjg/pXmBji1XXJI5/MaXdl3ROB/TmtfW/EVt4e8OwQSvkqwEUathpGPqB2raeHjoupEar1fQ2vF1loeoXEkEhMrCL98UfaAccEkdTXnFjqOlx3Z05o8zwMyxvL95x+PU+1dDouhLqGlXWoXkM6NIDMoWXJyf4cd6xLjTbp7iBrWxW+n3BowCAynsff3rajDlur7GVVt2dirqMN7cTLPpeFmjVjLG52jbnrn15oi1h3t7yPWViWUW/lQOBvV2bg89sVH4kOr2M8IvrCOKeUnaqlRED9R2o0yN7m4tpDBGzq482EthQSfU9q30kjNXWh0nhnR9Os9CMlxaxMJYy4znoB0P/16wEkuh9ni0z7PLlyxeLgJkdCTW14jtb668OzW1nNHNcW58o20JAYA859xgdBXGad4evprVppLs28bNtaFDhgfesYXlua1NGrHVa7rFxYrb37NNK8TBZVaTKYHHSt+2mWLTU10+c63BX5idqg9gK838RaLrlvbQKLj7basQCUU/LntXfWz3VtpkOm6m0NvbwQhrRWJJIIxub37UTilaxMJO7uXV1hZLo3ETISo/fybt2FI+6Mf5zVjSpbR4pZvLXy3+UyZLAgnpg9Otc6gnbRbgywR2y8ojoMeZ6nJ6HpxVaw1250q4XSdQt4IrZgD5mMSMD04Pv3FTyuxopK5N44vNN0e+WWFhG8qgMzxDA9QPboa57RfFljb6pKtjZTPLMDFGwIAGere2K3PE1lZ6vssr2zuZAE3w3UPOzGRtb8s1gw/De4jeCZ9SFuj/MOuVXuTjpVwcXG0mZy5lK6R6Romm6fpmqRG+iS8gugvmuG3Ay4yCp96x/EgWw8UXs1ndpGsZEkMe0Hb6DI68+lGn6gNCtrSxvLy3nm8thaBBtKdMSZ9e3Nb1lollf2yX2sRSy3RTcoA3OTj7xbsPb3rKTcJc1y4rnVrGQiS6VpFpqF47umouZg0coLRAHGw4+7kjoawrKzs7zxEupXJE7y52rMmCFHqPWtzUr6LTJjpo08m1MP7gK5L577h3rH01opctqsgjnxtTyxuBPbIHfFXTm1dyQpRTskypMdWt78waPftb2kx2zRHkZHGQDWno2nJYSXVv5dxkkZfGVVj/FntUiWVrLfvbuy7jhtuct1+4uO/Q11w0OHTrNGN1KYZIw+1nyVb0IPXiiVSKeg1F9TzDx1Z6jpV5BqtrCsSwPuy3If6j3rZ8J+PrC8jazvUMk5UGL5eQx5Kgk9BzWxrYi1HS2hurgSCM4Eip94Hgg/hXn2t+E7O3l8vT7wElgI39j0J9K0aUlZkX5XdHdWulW95qElwtyxtZScKj7MP1AP6119rcQ6f4bHk6ZNFLYRFgpl3h+P5H0rx/TDrWmFIIZ0uTCSrqWxnB7HvXXLfXOq6SmnwXRtpZiN6yEckZwN3pz+lZVaMqllfY0p1Iw6G9D8VvEV1YaeNNa20qbS93k3L2ytcQZcO0QPUKWHTGccdK7bWfjYtl4F07QYt2t3mt6ddf2jcwMYmtJJ2ztTbwuOcqPzrxIwf2EGubyzhvry6byAJpCpjOeGHGK17SG6uNBurUXenTpHH50jQ8SJg8tzWik4qyIaTep2o+KXi69t7uyvNB0tNH1SC3t2ky6DzIF2xyNzuIIVQVPBxjFegfEzxlqUHhTwh42tLi2S+s0sngcIrFpVWRLuFj94pkJkcdq8Pe0WXR5dMj1uWG1l8uQMqKWB55PP8qzJlkt7FdUj1h9TeKdludvG1T0JHbsc9DThN31JnBdD0zTfjLrDS6LYtpttFFpdxcXK2turMk5lzwRnOFDNznPzV5l43m8Q61r0d7Bp4s7W7lEXmlPlTbgcoOVUDH4Ctvwpb2V7qsd3GySJDxG4+Vjnk5ruoLS4S/SS2AaNgzyKTkdPT1rGtiPZzNqVDngeLT6Tqul+JLTT5f7PvHbdIQqHy2AOAAe4PUV0i2p0+FrjVLNPJdM7cnG72PUV2WuWNvdedqCwNbmFlCT7Rxg/40tzqlioNrqBtbh4tsqJMRulIH8I/rWf1qcrOxX1eKvdnD6Gy3VuXe4hmiRW3RxnBznknPcYFa3iaC0SaBNBvDc3BhQsYLhtw4PDEEHueKpXttN9ou76KF4ZJZN06RLgqDjGT0xmqWntBB86OUljYtJJ1CDvnFdEIXlzGM5WXKaPgLVLzwb41g8RTWs2ozWMjSNEZCDK5Vgo5zwCQfwrs/D3xCvr7w2nh77HYDbp9vEDczkhpYLh5w20YzktgqfTrXlN5ealdX7z2cklsgjJBZSfNA67T6n17VLNa2t5bQ3N5IyICWKthWQ+hPetqjsrIygrvU+gIvixDcv4kvrbRLi11PWIFjSRpUZYdrAuEIAwudx7ncck8VR8YfGrSZbfWYJ9FkDai1tNGHmDZniAGH9U4HA568814HqUwj+bT2ntkBCBopDznqKNL09Zrp5rhBf3YGA0jYSPA6j3qby5dSuVc2h7fpPxss576e8k0WOLVZNRh1QxCc/NNGpVj/tKVPC9sd6x4/iroWm6vayeHNBnWzh1xbx4LvgqFOQN2MZLMQMDgIO9eZadpljpJRtd1e1EjMHhnjfLQ47Ejj2rT1KzgudVi1vw3qml3M0Yy8LOcOccEjtWfM1LcvkTWx6LL44sbHVbd7XQpVRNcm1ppJrnD3ErQNEinCgAIG4x2A781l+HPjFc2N3cLeaLCYRoKaZO+nzMZGWL7rBjyhB5wOp/CuImbxBcSW9xd/YJJ5Zt0luh3FR0OMHp3qzJbx2NzcXDTfuQQJY4kBDccA+n1onUdt9QjCN9j1Twn8VbLUdT8Pa5Jo9zc3+jteESSyhE8q4JLbRgneASo6gClvviza6bpmmWX9lzQW1hdFoDFPhnheRXdWHR2Oz73HU8V5RaL/Z4EujrMLBpfMncybvKz29TWlpFvY31y32i1+2KmR5rtkbc9uay9o+rL5E9kelp8c5p7i41E6S0r/wBvteWUc8oCxxMu0KVA+9j+LPVieTUGj/Fa1t7MaVe+HXktIre6s5vKucyPbzkNgEjHmBgDuPXpivO761tbVDJaQqkKt8u05Xd2zmqmpXEUlvbXHyJJLGVljCY5HStYScncmUVFHPa54y/tHxvYQ2tg8Fob2COOGcBjGisqgZ9cAc0Vq2ejxXeoadLIkcKrdwvGxXlvnHSiuzDtWZhVTuZmpyX2sW8EAaNZg37x3YkMfUADg1b07w9LfSx6a/2VGjGDIM89/TmiisJe6tAXvPUytb0S4tdYk01XgDIocuCec446cCt/TYrjTdCJkZJMz7mKMVIXgYX0ooolrFXHHRsrCGW8u5Z1YbIWPliRtx/E4qq2hSuZJbeRYVc5YBz1/KiirSRNzQt9Ekjt0ntZI4pHXDckhgOuahstEubxvNNwkaRrl9pOT2wOPeiihJIG9CX+zWh1j7CvlnzJciY5DBRgAY6CrS2upQ3t7dWc0OYCVjWVmIGePSiipqJajg3scvrejSRakml2sdtBLtMk0ys2XOMnt61raP4XvYrzzEuoi0KbpGZyWfjOOlFFQ9LFR13Om8QMk1laW7xssaW+QokPOeBz7ZzWPDp8u5XkuDI9ud6Iwyg2nj68d6KKKcVyDl8TQ25huLOeG6LRSxBhdOmNu7/ZOOtRt4kjuL9JIbUwRscFQRwT6e1FFTb3i/slpoL57yKGE2qtOxdWZcnb3B4rze90e81TUNRlu7xWkt8iPrjAPA9hRRW1NGUtjqfBHw9tX0qHWtUlM4NwYxCj4HAB64969GuPD01rcR3VpqEkKx7tq4BwpHTpRRWFZ6l00ZPjNJobGxtred0eVlYy90BHIA6HrVa88IudQtbVL5xbsGMvOGYfX3oooXu2sVu9Tn28C6ab2eZdzqzMoWRz2Gc/Wtnwl9ntz9gs7YRraAs7M+SxPAI/OiiqqK8WTDSRp+OPC73TpdRyQpGYd8yYxvPXPA61z+j+FYZ7ead47dlteVDZJJxRRSpfwgmvfO50xYoPD39oXsSy/KMKnGK5/V7G80u3kvrNoEU5Z4ucMSM56cGiis6cVqazbsUYruTVNQgVmfyo8TyAnBbcOF49KvaTbSzTXcj7ZfJJWMSOdqjHpiiilZWY+xs2Fjd3sA0aQ2zKkTMXII59AB2rlx/bGkWUiPdRGKWUI8UYwoPJ44zRRVU4ptomo7JE9pHcQWsOrSXBkjkYfusYwfX8q1zK18sdjbwokjkASsx/d4PUAdT+VFFUlqiLuxV8J6ffG41LTfOgZlTasjZOCe/vUGpaNNPZxETRtdTuIk8wEopzgse59qKKmekilsLPa3dv4au9FtLn7Ld25Xfcxk/OGPIwe1ctLpN9YNazTXEN7P54WMSAqpHqcc0UU6WzFU6GnqdlreJr5rq0juZH2J5aHAHRgeOlWtH0CSTSYjcRWUrQxuqSspL5A69PWiinJaIX2mVLObVpITLe3YkkZfLGxyFUey9Kt6Jpkkt8bGO6e3kSQbJUOTknvRRWk0oxdjOLbauZ91puoXGpTafcy27iFyhcFhvGe4x781mXl1b2+oeRZW5gktlZWZsOGZe44HFFFJL3UNPVkmkavqThZ7OO2t72Mh5LjqcZ+XaMcc5rfk0OW60yG8mui8sxKMTxz3PHWiipUVFqxXM5XuatrbXdlp0drHJEVkYRKCvA55P1qGXT53u7qKZopRFlSHJPA54PUUUVMd2W9ihZeH2m1qJVmSNmYkEjeoGORtbitrWPD6andRpdWtg04i8tZQhAx9KKKKm9x0/hNHw3o9nZqltHCq4+V+c8nuM1rDQYbyWYsEQkEKRycc8Zoorim3dm8exyGueD3i36r5lu09mMKOVVlP8AI1h6jB4y0tL+ZdehA8sTbVQkcYIHI460UV201zaM56j5XoQ+Cv7cvNTt9c1a+ScsCiKnGwHjIGMVr6hNqWhavK1k1mRI8kRZoRuAcYOOtFFVJJSsiIvQpXKzWNvCsiwPNcSkB0XbtU4IHTNRiTVZriVZ7sERIWGCfwFFFXCKe4Nu5l63pevSW8kNzqaNDNtuNyMQ+3H3Txiuj8P+HbN9FEA3NIiNIzu2eFBIAoopS6BF7mBfz3MWktbQxW6OZCzMOM8dOman8MR/bYhdyQRhoW+UeY2OKKKtLQi+p0kWkxzWjJegXH7zCBjxjr9QeRUGm6YlqjoXLLKhLKeRsJ4X86KKyk3ymqSuWbDRJZrGLVHlTyElMKRKSpHGOvce1ct4gju11ldNsJEgt3gaWcdDIF5wcDnoaKKzjq3cuWi0Om0S5ks9CnuEJ8y3/eRHA545B46V1nhrxEdZ+WK3WGUoG3kcZz6UUVy4iEWm7am9GbTSLGoQ3LWV1FHKjP5Tf6xflyD1wK87vNBOpSWdxeiAmaVRAVJ3RgmiitMJFWM8TJ3NV9Bv7O4n8zUGlbzNspLEh+3p7Vzt5o2pyagtjPNaNaebs4BDtnoTxjIzRRXoxirnHJs3bnT5ojHAzqy253Y3dcY4zj0qTxZp9reWcJhs4IYpCARnJyPfFFFZT/iI0h8DOVtbbT73Try3MUsN9azbVCtmF0757g+nFVptJuZJkjNziPYDgMeh9ulFFVIdPV6kb+DrWORZ5pGnWTnazkd//rVtf2fDck2NvbQWZYjHl527eOvqaKKbV2Zp6Ms+ItBvLfVbi1S4jEtooQOrFQQRxxiotOiks7GSMHa8rqkgDl1KnqeRnNFFZ1Iq9i4Sdi55eoaRJMlm1q+myKFeGRSGzjrkUsFvcRXHnwtHAWIWREyRk9xRRXNyo6FJ3HeJ9K1Gw0hZ471AUfzGHJDDPvWDEs+oTbpJMFMAEH1/CiitoqxlJtnX6Jp8qXllHcTGQxzxFfm4+8CB0ooorsw3wsyq7o//2Q=="/>
          <p:cNvSpPr>
            <a:spLocks noChangeAspect="1" noChangeArrowheads="1"/>
          </p:cNvSpPr>
          <p:nvPr/>
        </p:nvSpPr>
        <p:spPr bwMode="auto">
          <a:xfrm>
            <a:off x="2190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1638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08125"/>
            <a:ext cx="6838950" cy="456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5190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938E1CEF-AAE8-3F68-CBA6-40AA2CF764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117475"/>
            <a:ext cx="6348413" cy="13208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Big Questions</a:t>
            </a:r>
          </a:p>
        </p:txBody>
      </p:sp>
      <p:sp>
        <p:nvSpPr>
          <p:cNvPr id="30721" name="Content Placeholder 2">
            <a:extLst>
              <a:ext uri="{FF2B5EF4-FFF2-40B4-BE49-F238E27FC236}">
                <a16:creationId xmlns:a16="http://schemas.microsoft.com/office/drawing/2014/main" id="{332A08CA-277A-4519-F569-AED2D8B1D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88" y="865188"/>
            <a:ext cx="5402262" cy="4392612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chemeClr val="tx1"/>
                </a:solidFill>
              </a:rPr>
              <a:t>This year, we are going to broaden our learning opportunities through the use of “Big Questions” as a starting point.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</a:rPr>
              <a:t>Autumn term – Why do we travel?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200" dirty="0">
                <a:solidFill>
                  <a:srgbClr val="FF0000"/>
                </a:solidFill>
              </a:rPr>
              <a:t>Wild West and the Pioneers, mountain travel and tourism.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00B0F0"/>
                </a:solidFill>
              </a:rPr>
              <a:t>Spring term – Can people be replaced?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00B0F0"/>
                </a:solidFill>
              </a:rPr>
              <a:t>Circuits, robots, AI.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chemeClr val="accent2">
                    <a:lumMod val="50000"/>
                  </a:schemeClr>
                </a:solidFill>
              </a:rPr>
              <a:t>Summer term – Why do we push ourselves to the limit?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chemeClr val="accent2">
                    <a:lumMod val="50000"/>
                  </a:schemeClr>
                </a:solidFill>
              </a:rPr>
              <a:t>Mountains, volcanoes, extreme sports and athletes.</a:t>
            </a:r>
            <a:endParaRPr lang="en-GB" altLang="en-US" sz="1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8" y="4242251"/>
            <a:ext cx="3947557" cy="25750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1139" y="4306903"/>
            <a:ext cx="3924868" cy="2445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4088" y="860690"/>
            <a:ext cx="3511919" cy="251725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20028" y="857251"/>
            <a:ext cx="7886700" cy="994172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Health and Well-Being: RSE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028" y="1618616"/>
            <a:ext cx="8636590" cy="3208571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endParaRPr lang="en-GB" sz="2100" b="1" dirty="0"/>
          </a:p>
          <a:p>
            <a:r>
              <a:rPr lang="en-GB" sz="2100" b="1" dirty="0"/>
              <a:t>What is RSE?</a:t>
            </a:r>
          </a:p>
          <a:p>
            <a:r>
              <a:rPr lang="en-GB" dirty="0">
                <a:solidFill>
                  <a:srgbClr val="0070C0"/>
                </a:solidFill>
              </a:rPr>
              <a:t>Our priority in Pontlliw is that our pupils are </a:t>
            </a:r>
            <a:r>
              <a:rPr lang="en-GB" b="1" dirty="0">
                <a:solidFill>
                  <a:srgbClr val="0070C0"/>
                </a:solidFill>
              </a:rPr>
              <a:t>happy, safe and healthy</a:t>
            </a:r>
            <a:r>
              <a:rPr lang="en-GB" dirty="0">
                <a:solidFill>
                  <a:srgbClr val="0070C0"/>
                </a:solidFill>
              </a:rPr>
              <a:t>, therefore it is important they learn about topics such as, healthy relationships, keeping safe, and that they are confident to raise issues with responsible adults.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Parents have a central role to play in supporting their children, however there is also a crucial role for schools - especially in a world where there is so much inaccurate and misleading information and harmful materials, circulating online. Our RSE curriculum is designed to </a:t>
            </a:r>
            <a:r>
              <a:rPr lang="en-GB" b="1" dirty="0">
                <a:solidFill>
                  <a:srgbClr val="0070C0"/>
                </a:solidFill>
              </a:rPr>
              <a:t>safeguard </a:t>
            </a:r>
            <a:r>
              <a:rPr lang="en-GB" dirty="0">
                <a:solidFill>
                  <a:srgbClr val="0070C0"/>
                </a:solidFill>
              </a:rPr>
              <a:t>all our children, supporting them to develop knowledge, skills and behaviours that will assist in protecting them throughout their lives. ​ </a:t>
            </a:r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2685" y="4998244"/>
            <a:ext cx="864394" cy="864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712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55985" y="857251"/>
            <a:ext cx="7886700" cy="994172"/>
          </a:xfrm>
        </p:spPr>
        <p:txBody>
          <a:bodyPr/>
          <a:lstStyle/>
          <a:p>
            <a:r>
              <a:rPr lang="en-GB" b="1" u="sng" dirty="0">
                <a:solidFill>
                  <a:srgbClr val="FF0000"/>
                </a:solidFill>
              </a:rPr>
              <a:t>Health and Well-Being: RSE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028" y="1618616"/>
            <a:ext cx="8636590" cy="2008242"/>
          </a:xfrm>
          <a:prstGeom prst="rect">
            <a:avLst/>
          </a:prstGeom>
          <a:noFill/>
        </p:spPr>
        <p:txBody>
          <a:bodyPr wrap="square" lIns="68580" tIns="34290" rIns="68580" bIns="34290" rtlCol="0" anchor="t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Our RSE curriculum has been co-constructed with all members of our school community, including staff, governors, pupils, parents/carers and external professions such as the school nurse.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Great care has been taken to ensure that all learning within RSE is </a:t>
            </a:r>
            <a:r>
              <a:rPr lang="en-GB" b="1" dirty="0">
                <a:solidFill>
                  <a:srgbClr val="0070C0"/>
                </a:solidFill>
              </a:rPr>
              <a:t>developmentally appropriate </a:t>
            </a:r>
            <a:r>
              <a:rPr lang="en-GB" dirty="0">
                <a:solidFill>
                  <a:srgbClr val="0070C0"/>
                </a:solidFill>
              </a:rPr>
              <a:t>to ensure that pupils are not exposed to things that aren’t appropriate to their age and development.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2685" y="5008041"/>
            <a:ext cx="864394" cy="864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ree Child Clipart, Download Free Child Clipart png images, Free ClipArts  on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403" y="4319642"/>
            <a:ext cx="4305839" cy="157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642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>
            <a:extLst>
              <a:ext uri="{FF2B5EF4-FFF2-40B4-BE49-F238E27FC236}">
                <a16:creationId xmlns:a16="http://schemas.microsoft.com/office/drawing/2014/main" id="{E4156C87-30E2-71E9-856C-FF2763F47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425" y="266700"/>
            <a:ext cx="8229600" cy="1143000"/>
          </a:xfrm>
        </p:spPr>
        <p:txBody>
          <a:bodyPr/>
          <a:lstStyle/>
          <a:p>
            <a:pPr algn="ctr"/>
            <a:r>
              <a:rPr lang="en-GB" altLang="en-US">
                <a:solidFill>
                  <a:schemeClr val="tx1"/>
                </a:solidFill>
              </a:rPr>
              <a:t>Daily Timetable</a:t>
            </a:r>
          </a:p>
        </p:txBody>
      </p:sp>
      <p:sp>
        <p:nvSpPr>
          <p:cNvPr id="32770" name="Content Placeholder 2">
            <a:extLst>
              <a:ext uri="{FF2B5EF4-FFF2-40B4-BE49-F238E27FC236}">
                <a16:creationId xmlns:a16="http://schemas.microsoft.com/office/drawing/2014/main" id="{6E02A986-7A97-9BE1-9BDB-59E19FD67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838" y="2117725"/>
            <a:ext cx="8713787" cy="4525963"/>
          </a:xfrm>
        </p:spPr>
        <p:txBody>
          <a:bodyPr/>
          <a:lstStyle/>
          <a:p>
            <a:r>
              <a:rPr lang="en-GB" altLang="en-US" sz="2400" dirty="0">
                <a:solidFill>
                  <a:schemeClr val="tx1"/>
                </a:solidFill>
              </a:rPr>
              <a:t>First Lesson  - Literacy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Second Lesson – Mathematics</a:t>
            </a:r>
          </a:p>
          <a:p>
            <a:endParaRPr lang="en-GB" altLang="en-US" sz="2400" dirty="0">
              <a:solidFill>
                <a:schemeClr val="tx1"/>
              </a:solidFill>
            </a:endParaRPr>
          </a:p>
          <a:p>
            <a:r>
              <a:rPr lang="en-GB" altLang="en-US" sz="2400" dirty="0">
                <a:solidFill>
                  <a:schemeClr val="tx1"/>
                </a:solidFill>
              </a:rPr>
              <a:t>Welsh Drilling Sessions – 10minutes every afternoon</a:t>
            </a:r>
          </a:p>
          <a:p>
            <a:r>
              <a:rPr lang="en-GB" altLang="en-US" sz="2400" dirty="0">
                <a:solidFill>
                  <a:schemeClr val="tx1"/>
                </a:solidFill>
              </a:rPr>
              <a:t>Afternoon lessons – </a:t>
            </a:r>
            <a:r>
              <a:rPr lang="en-GB" altLang="en-US" sz="2400" dirty="0"/>
              <a:t>Big Question</a:t>
            </a:r>
            <a:r>
              <a:rPr lang="en-GB" altLang="en-US" sz="2400" dirty="0">
                <a:solidFill>
                  <a:schemeClr val="tx1"/>
                </a:solidFill>
              </a:rPr>
              <a:t> based and Missions </a:t>
            </a:r>
            <a:r>
              <a:rPr lang="en-GB" altLang="en-US" sz="2400" dirty="0"/>
              <a:t>&amp;</a:t>
            </a:r>
            <a:r>
              <a:rPr lang="en-GB" altLang="en-US" sz="2400" dirty="0">
                <a:solidFill>
                  <a:schemeClr val="tx1"/>
                </a:solidFill>
              </a:rPr>
              <a:t> Bubbles</a:t>
            </a:r>
          </a:p>
        </p:txBody>
      </p:sp>
      <p:pic>
        <p:nvPicPr>
          <p:cNvPr id="32771" name="Picture 2" descr="C:\Users\P and J Hughes\AppData\Local\Microsoft\Windows\Temporary Internet Files\Content.IE5\8VSW94VO\MC900130271[1].wmf">
            <a:extLst>
              <a:ext uri="{FF2B5EF4-FFF2-40B4-BE49-F238E27FC236}">
                <a16:creationId xmlns:a16="http://schemas.microsoft.com/office/drawing/2014/main" id="{380DCAEE-EE18-AB45-AE57-308A79D2C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5867400"/>
            <a:ext cx="10795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3" descr="C:\Users\P and J Hughes\AppData\Local\Microsoft\Windows\Temporary Internet Files\Content.IE5\KOURGKZR\MC900413460[1].wmf">
            <a:extLst>
              <a:ext uri="{FF2B5EF4-FFF2-40B4-BE49-F238E27FC236}">
                <a16:creationId xmlns:a16="http://schemas.microsoft.com/office/drawing/2014/main" id="{4BC60FC8-3A1A-3904-FD2B-51EE27A30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-7938"/>
            <a:ext cx="1381125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5" descr="C:\Users\P and J Hughes\AppData\Local\Microsoft\Windows\Temporary Internet Files\Content.IE5\VVUPFDRP\MC900432664[1].png">
            <a:extLst>
              <a:ext uri="{FF2B5EF4-FFF2-40B4-BE49-F238E27FC236}">
                <a16:creationId xmlns:a16="http://schemas.microsoft.com/office/drawing/2014/main" id="{D8C9578C-C57B-4861-207B-9A35B9BC8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688" y="2039938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1">
            <a:extLst>
              <a:ext uri="{FF2B5EF4-FFF2-40B4-BE49-F238E27FC236}">
                <a16:creationId xmlns:a16="http://schemas.microsoft.com/office/drawing/2014/main" id="{33A1D344-C179-005C-DC3B-9A12402A1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468313"/>
            <a:ext cx="110331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oup of text boxes&#10;&#10;AI-generated content may be incorrect.">
            <a:extLst>
              <a:ext uri="{FF2B5EF4-FFF2-40B4-BE49-F238E27FC236}">
                <a16:creationId xmlns:a16="http://schemas.microsoft.com/office/drawing/2014/main" id="{BC74E938-015C-89ED-669E-C044EB15CC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84684"/>
            <a:ext cx="4146485" cy="5688632"/>
          </a:xfrm>
          <a:prstGeom prst="rect">
            <a:avLst/>
          </a:prstGeom>
        </p:spPr>
      </p:pic>
      <p:pic>
        <p:nvPicPr>
          <p:cNvPr id="7" name="Picture 6" descr="A group of text boxes&#10;&#10;AI-generated content may be incorrect.">
            <a:extLst>
              <a:ext uri="{FF2B5EF4-FFF2-40B4-BE49-F238E27FC236}">
                <a16:creationId xmlns:a16="http://schemas.microsoft.com/office/drawing/2014/main" id="{FF5C7826-3B77-646A-0D40-8509EF3004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84684"/>
            <a:ext cx="4125821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878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>
            <a:extLst>
              <a:ext uri="{FF2B5EF4-FFF2-40B4-BE49-F238E27FC236}">
                <a16:creationId xmlns:a16="http://schemas.microsoft.com/office/drawing/2014/main" id="{330774BB-9A7F-3990-4192-D9919E41A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chemeClr val="tx1"/>
                </a:solidFill>
              </a:rPr>
              <a:t>PE Days </a:t>
            </a:r>
          </a:p>
        </p:txBody>
      </p:sp>
      <p:sp>
        <p:nvSpPr>
          <p:cNvPr id="33794" name="Content Placeholder 2">
            <a:extLst>
              <a:ext uri="{FF2B5EF4-FFF2-40B4-BE49-F238E27FC236}">
                <a16:creationId xmlns:a16="http://schemas.microsoft.com/office/drawing/2014/main" id="{FE3AAAB3-D153-A038-E2D1-4902E55C18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288" y="1412875"/>
            <a:ext cx="8280400" cy="4537075"/>
          </a:xfrm>
        </p:spPr>
        <p:txBody>
          <a:bodyPr/>
          <a:lstStyle/>
          <a:p>
            <a:r>
              <a:rPr lang="en-GB" altLang="en-US" sz="3200"/>
              <a:t>PE days to be confirmed: (possibility of Swimming) </a:t>
            </a:r>
            <a:br>
              <a:rPr lang="en-GB" altLang="en-US" sz="2000">
                <a:cs typeface="Calibri" panose="020F0502020204030204" pitchFamily="34" charset="0"/>
              </a:rPr>
            </a:br>
            <a:r>
              <a:rPr lang="en-GB" altLang="en-US" sz="2000"/>
              <a:t> </a:t>
            </a:r>
            <a:br>
              <a:rPr lang="en-GB" altLang="en-US" sz="2000"/>
            </a:br>
            <a:r>
              <a:rPr lang="en-GB" altLang="en-US" sz="3200">
                <a:cs typeface="Calibri" panose="020F0502020204030204" pitchFamily="34" charset="0"/>
              </a:rPr>
              <a:t>PE kit information: </a:t>
            </a:r>
            <a:br>
              <a:rPr lang="en-GB" altLang="en-US" sz="2000"/>
            </a:br>
            <a:r>
              <a:rPr lang="en-GB" altLang="en-US" sz="2400"/>
              <a:t>PE Kit –Suggested clothing for P.E. is navy jogging bottoms/ shorts, white polo shirt and trainers.  All jewellery must be removed and long hair must be tied back for P.E.  Year 4 children are allowed to come to school wearing their kits if they would prefer as it saves time and space with changing.</a:t>
            </a:r>
            <a:endParaRPr lang="en-US" altLang="en-US" sz="2000"/>
          </a:p>
        </p:txBody>
      </p:sp>
      <p:pic>
        <p:nvPicPr>
          <p:cNvPr id="33795" name="Picture 1">
            <a:extLst>
              <a:ext uri="{FF2B5EF4-FFF2-40B4-BE49-F238E27FC236}">
                <a16:creationId xmlns:a16="http://schemas.microsoft.com/office/drawing/2014/main" id="{94894628-693B-2651-C25F-0E7B354B8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>
            <a:extLst>
              <a:ext uri="{FF2B5EF4-FFF2-40B4-BE49-F238E27FC236}">
                <a16:creationId xmlns:a16="http://schemas.microsoft.com/office/drawing/2014/main" id="{41EAF0E7-2C26-25AA-74FE-ADC2EB68B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Working together </a:t>
            </a:r>
            <a:r>
              <a:rPr lang="en-GB" altLang="en-US">
                <a:solidFill>
                  <a:schemeClr val="tx1"/>
                </a:solidFill>
              </a:rPr>
              <a:t>   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B21211CA-AF71-03BF-3C54-3655F8A59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sz="3200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Reading – weekly reading </a:t>
            </a:r>
          </a:p>
          <a:p>
            <a:pPr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Spelling. </a:t>
            </a:r>
          </a:p>
          <a:p>
            <a:pPr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Maths – Weekly timetable recall</a:t>
            </a:r>
          </a:p>
          <a:p>
            <a:pPr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Mental Maths Homework books </a:t>
            </a:r>
          </a:p>
          <a:p>
            <a:pPr eaLnBrk="1" hangingPunct="1">
              <a:defRPr/>
            </a:pPr>
            <a:r>
              <a:rPr lang="en-GB" altLang="en-US" sz="3200" dirty="0">
                <a:solidFill>
                  <a:schemeClr val="tx1"/>
                </a:solidFill>
              </a:rPr>
              <a:t>Sharing information or concerns your child may have </a:t>
            </a: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GB" altLang="en-US" dirty="0">
              <a:solidFill>
                <a:srgbClr val="FFFF00"/>
              </a:solidFill>
            </a:endParaRPr>
          </a:p>
          <a:p>
            <a:pPr eaLnBrk="1" hangingPunct="1">
              <a:buFont typeface="Wingdings 3" panose="05040102010807070707" pitchFamily="18" charset="2"/>
              <a:buChar char=""/>
              <a:defRPr/>
            </a:pPr>
            <a:endParaRPr lang="en-GB" altLang="en-US" dirty="0">
              <a:solidFill>
                <a:srgbClr val="FFFF00"/>
              </a:solidFill>
            </a:endParaRPr>
          </a:p>
        </p:txBody>
      </p:sp>
      <p:pic>
        <p:nvPicPr>
          <p:cNvPr id="34819" name="Picture 1">
            <a:extLst>
              <a:ext uri="{FF2B5EF4-FFF2-40B4-BE49-F238E27FC236}">
                <a16:creationId xmlns:a16="http://schemas.microsoft.com/office/drawing/2014/main" id="{6A619463-F6C0-AC96-21FE-3DAF351BD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76250"/>
            <a:ext cx="110331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>
            <a:extLst>
              <a:ext uri="{FF2B5EF4-FFF2-40B4-BE49-F238E27FC236}">
                <a16:creationId xmlns:a16="http://schemas.microsoft.com/office/drawing/2014/main" id="{BA2088F1-C0B5-CC57-FA6B-7CC637FEA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27476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Homework</a:t>
            </a:r>
          </a:p>
        </p:txBody>
      </p:sp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B7083C7D-285C-3193-BF80-409672642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413"/>
            <a:ext cx="8686800" cy="4768850"/>
          </a:xfrm>
        </p:spPr>
        <p:txBody>
          <a:bodyPr/>
          <a:lstStyle/>
          <a:p>
            <a:pPr eaLnBrk="1" hangingPunct="1"/>
            <a:endParaRPr lang="en-GB" altLang="en-US" dirty="0">
              <a:solidFill>
                <a:srgbClr val="FFFF00"/>
              </a:solidFill>
            </a:endParaRPr>
          </a:p>
          <a:p>
            <a:r>
              <a:rPr lang="en-GB" altLang="en-US" sz="2800" dirty="0">
                <a:solidFill>
                  <a:schemeClr val="tx1"/>
                </a:solidFill>
              </a:rPr>
              <a:t>Spelling lists given out half termly (tested end of term)</a:t>
            </a:r>
          </a:p>
          <a:p>
            <a:r>
              <a:rPr lang="en-GB" altLang="en-US" sz="2800" dirty="0">
                <a:solidFill>
                  <a:schemeClr val="tx1"/>
                </a:solidFill>
              </a:rPr>
              <a:t>Mental Maths continuation</a:t>
            </a:r>
            <a:endParaRPr lang="en-GB" altLang="en-US" sz="2800" b="1" dirty="0">
              <a:solidFill>
                <a:schemeClr val="tx1"/>
              </a:solidFill>
            </a:endParaRPr>
          </a:p>
          <a:p>
            <a:r>
              <a:rPr lang="en-GB" altLang="en-US" sz="2800" dirty="0">
                <a:solidFill>
                  <a:schemeClr val="tx1"/>
                </a:solidFill>
              </a:rPr>
              <a:t>Reading – Ideally daily, or as often as possible</a:t>
            </a:r>
          </a:p>
          <a:p>
            <a:r>
              <a:rPr lang="en-GB" altLang="en-US" sz="2800" dirty="0">
                <a:solidFill>
                  <a:schemeClr val="tx1"/>
                </a:solidFill>
              </a:rPr>
              <a:t>“Helping out” activities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 dirty="0">
              <a:solidFill>
                <a:srgbClr val="FFFF00"/>
              </a:solidFill>
            </a:endParaRPr>
          </a:p>
        </p:txBody>
      </p:sp>
      <p:pic>
        <p:nvPicPr>
          <p:cNvPr id="36867" name="Picture 6" descr="http://t2.gstatic.com/images?q=tbn:ANd9GcTaOlun43n1NaRFYPgN9GAPXpcA-oE1sXjpuqreWpxzFKw0W6o&amp;t=1&amp;h=172&amp;w=161&amp;usg=__19bz45z7gUIHTiOj2pJtHDOJPSA=">
            <a:extLst>
              <a:ext uri="{FF2B5EF4-FFF2-40B4-BE49-F238E27FC236}">
                <a16:creationId xmlns:a16="http://schemas.microsoft.com/office/drawing/2014/main" id="{65A98136-EE36-0002-CFCB-8CB2E02C3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005263"/>
            <a:ext cx="2170112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1">
            <a:extLst>
              <a:ext uri="{FF2B5EF4-FFF2-40B4-BE49-F238E27FC236}">
                <a16:creationId xmlns:a16="http://schemas.microsoft.com/office/drawing/2014/main" id="{8B9DB385-2344-31FA-242E-A5C4B3E65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AEB8A-10DC-4930-888B-9F4CB410AD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464154"/>
            <a:ext cx="6858000" cy="339866"/>
          </a:xfrm>
        </p:spPr>
        <p:txBody>
          <a:bodyPr>
            <a:normAutofit fontScale="90000"/>
          </a:bodyPr>
          <a:lstStyle/>
          <a:p>
            <a:r>
              <a:rPr lang="en-GB" sz="2325" b="1" dirty="0">
                <a:latin typeface="+mn-lt"/>
              </a:rPr>
              <a:t>Progression</a:t>
            </a:r>
            <a:endParaRPr lang="en-GB" sz="1800" b="1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D9F73E-869A-4DBB-8902-323BD5B431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2348" y="1804020"/>
            <a:ext cx="8484500" cy="3743071"/>
          </a:xfrm>
        </p:spPr>
        <p:txBody>
          <a:bodyPr>
            <a:normAutofit lnSpcReduction="10000"/>
          </a:bodyPr>
          <a:lstStyle/>
          <a:p>
            <a:pPr algn="l"/>
            <a:r>
              <a:rPr lang="en-GB" dirty="0"/>
              <a:t>Progression in learning is a process of developing and improving in skills, knowledge and understanding over time. </a:t>
            </a:r>
            <a:r>
              <a:rPr lang="en-GB" b="1" dirty="0"/>
              <a:t>All children progress at different rates and the pace at which they progress will be individual to the learner. </a:t>
            </a:r>
          </a:p>
          <a:p>
            <a:pPr algn="l"/>
            <a:endParaRPr lang="en-GB" b="1" dirty="0"/>
          </a:p>
          <a:p>
            <a:pPr algn="l"/>
            <a:r>
              <a:rPr lang="en-GB" b="1" u="sng" dirty="0"/>
              <a:t>The Progression Steps</a:t>
            </a:r>
          </a:p>
          <a:p>
            <a:pPr algn="l"/>
            <a:r>
              <a:rPr lang="en-GB" dirty="0"/>
              <a:t>The Curriculum for Wales uses Progression Steps to guide learning and assessment across different age ranges and Areas of Learning and Experiences.  They provide a framework for understanding the development of skills and knowledge over time.</a:t>
            </a:r>
          </a:p>
          <a:p>
            <a:pPr algn="l"/>
            <a:r>
              <a:rPr lang="en-GB" dirty="0"/>
              <a:t>The steps roughly correspond to ages 5, 8, 11, 14, and 16. Here are how our classes align with the Progression Steps.</a:t>
            </a:r>
          </a:p>
          <a:p>
            <a:pPr algn="l"/>
            <a:r>
              <a:rPr lang="en-GB" dirty="0"/>
              <a:t>Progression Step 1: Nursery and Reception</a:t>
            </a:r>
          </a:p>
          <a:p>
            <a:pPr algn="l"/>
            <a:r>
              <a:rPr lang="en-GB" dirty="0"/>
              <a:t>Progression Step 2: Years 1, 2 and 3.</a:t>
            </a:r>
          </a:p>
          <a:p>
            <a:pPr algn="l"/>
            <a:r>
              <a:rPr lang="en-GB" dirty="0"/>
              <a:t>Progression Step 3: Years 4, 5 and 6. </a:t>
            </a:r>
          </a:p>
        </p:txBody>
      </p:sp>
    </p:spTree>
    <p:extLst>
      <p:ext uri="{BB962C8B-B14F-4D97-AF65-F5344CB8AC3E}">
        <p14:creationId xmlns:p14="http://schemas.microsoft.com/office/powerpoint/2010/main" val="27441861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D771E-69A4-49C7-95D4-0F9CCCACE8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10327"/>
            <a:ext cx="6858000" cy="44486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+mn-lt"/>
              </a:rPr>
              <a:t>Assessment</a:t>
            </a:r>
            <a:endParaRPr lang="en-GB" sz="2100" b="1" dirty="0">
              <a:latin typeface="+mn-lt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59B59-5FBB-4F54-90EC-4EBAA48E4D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554" y="1609809"/>
            <a:ext cx="8605880" cy="4029834"/>
          </a:xfrm>
        </p:spPr>
        <p:txBody>
          <a:bodyPr/>
          <a:lstStyle/>
          <a:p>
            <a:r>
              <a:rPr lang="en-GB" dirty="0"/>
              <a:t>Assessment plays a fundamental role in enabling us to support children to make progress at a pace that is </a:t>
            </a:r>
            <a:r>
              <a:rPr lang="en-GB" b="1" dirty="0"/>
              <a:t>appropriate to them</a:t>
            </a:r>
            <a:r>
              <a:rPr lang="en-GB" dirty="0"/>
              <a:t>, ensuring they are supported and challenged accordingly. It should contribute to developing a </a:t>
            </a:r>
            <a:r>
              <a:rPr lang="en-GB" b="1" dirty="0"/>
              <a:t>holistic picture </a:t>
            </a:r>
            <a:r>
              <a:rPr lang="en-GB" dirty="0"/>
              <a:t>of your child- their strengths, the ways in which they learn and their areas for development- to inform next steps in teaching and learning. </a:t>
            </a:r>
          </a:p>
          <a:p>
            <a:endParaRPr lang="en-GB" dirty="0"/>
          </a:p>
          <a:p>
            <a:r>
              <a:rPr lang="en-GB" dirty="0"/>
              <a:t>Assessment has three main roles in the process of enabling children’s progression. It provides us with information so that we can:</a:t>
            </a:r>
          </a:p>
          <a:p>
            <a:endParaRPr lang="en-GB" dirty="0"/>
          </a:p>
          <a:p>
            <a:pPr marL="257175" indent="-257175">
              <a:buFontTx/>
              <a:buChar char="-"/>
            </a:pPr>
            <a:r>
              <a:rPr lang="en-GB" dirty="0"/>
              <a:t>Support individual children on an ongoing, day-to-day basis.</a:t>
            </a:r>
          </a:p>
          <a:p>
            <a:pPr marL="257175" indent="-257175">
              <a:buFontTx/>
              <a:buChar char="-"/>
            </a:pPr>
            <a:r>
              <a:rPr lang="en-GB" dirty="0"/>
              <a:t>Identify, capture and reflect on individual children’s progress over time</a:t>
            </a:r>
          </a:p>
          <a:p>
            <a:pPr marL="257175" indent="-257175">
              <a:buFontTx/>
              <a:buChar char="-"/>
            </a:pPr>
            <a:r>
              <a:rPr lang="en-GB" dirty="0"/>
              <a:t>Understand the progress of different groups of children in order to reflect on practice. </a:t>
            </a:r>
          </a:p>
        </p:txBody>
      </p:sp>
    </p:spTree>
    <p:extLst>
      <p:ext uri="{BB962C8B-B14F-4D97-AF65-F5344CB8AC3E}">
        <p14:creationId xmlns:p14="http://schemas.microsoft.com/office/powerpoint/2010/main" val="2653407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04BA1-752C-47F7-BCF8-9CB7DFA37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2999" y="1001084"/>
            <a:ext cx="6858000" cy="402378"/>
          </a:xfrm>
        </p:spPr>
        <p:txBody>
          <a:bodyPr>
            <a:normAutofit/>
          </a:bodyPr>
          <a:lstStyle/>
          <a:p>
            <a:r>
              <a:rPr lang="en-GB" sz="2100" b="1" dirty="0">
                <a:latin typeface="+mn-lt"/>
              </a:rPr>
              <a:t>Learning Dispositions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C75497-967F-42A3-BEDB-B1683D67C5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176" y="1403463"/>
            <a:ext cx="8399532" cy="4302940"/>
          </a:xfrm>
        </p:spPr>
        <p:txBody>
          <a:bodyPr/>
          <a:lstStyle/>
          <a:p>
            <a:pPr algn="l"/>
            <a:r>
              <a:rPr lang="en-GB" sz="1350" dirty="0"/>
              <a:t>Learning Dispositions are the </a:t>
            </a:r>
            <a:r>
              <a:rPr lang="en-GB" sz="1350" b="1" dirty="0"/>
              <a:t>attitudes</a:t>
            </a:r>
            <a:r>
              <a:rPr lang="en-GB" sz="1350" dirty="0"/>
              <a:t>, </a:t>
            </a:r>
            <a:r>
              <a:rPr lang="en-GB" sz="1350" b="1" dirty="0"/>
              <a:t>habits</a:t>
            </a:r>
            <a:r>
              <a:rPr lang="en-GB" sz="1350" dirty="0"/>
              <a:t> and </a:t>
            </a:r>
            <a:r>
              <a:rPr lang="en-GB" sz="1350" b="1" dirty="0"/>
              <a:t>tendencies</a:t>
            </a:r>
            <a:r>
              <a:rPr lang="en-GB" sz="1350" dirty="0"/>
              <a:t> that shape how individuals approach learning. Strong learning dispositions can strongly enhance a learners ability to acquire new knowledge and skills, adapt to new situations and become a lifelong learner. </a:t>
            </a:r>
          </a:p>
          <a:p>
            <a:pPr algn="l"/>
            <a:endParaRPr lang="en-GB" sz="1350" dirty="0"/>
          </a:p>
          <a:p>
            <a:pPr algn="l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882D3D-ABDC-4438-B867-6B68E0C65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366" y="1990759"/>
            <a:ext cx="5931268" cy="386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419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>
            <a:extLst>
              <a:ext uri="{FF2B5EF4-FFF2-40B4-BE49-F238E27FC236}">
                <a16:creationId xmlns:a16="http://schemas.microsoft.com/office/drawing/2014/main" id="{622FAA81-B5C7-4AA0-2CA3-1E071D50B4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388" y="260350"/>
            <a:ext cx="6348412" cy="1320800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chemeClr val="tx1"/>
                </a:solidFill>
              </a:rPr>
              <a:t>And finally...</a:t>
            </a:r>
          </a:p>
        </p:txBody>
      </p:sp>
      <p:sp>
        <p:nvSpPr>
          <p:cNvPr id="39938" name="Content Placeholder 2">
            <a:extLst>
              <a:ext uri="{FF2B5EF4-FFF2-40B4-BE49-F238E27FC236}">
                <a16:creationId xmlns:a16="http://schemas.microsoft.com/office/drawing/2014/main" id="{64A38054-0CC1-C8C7-945A-2091B78F7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500" y="1125538"/>
            <a:ext cx="5965825" cy="3394075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z="2800">
                <a:solidFill>
                  <a:schemeClr val="tx1"/>
                </a:solidFill>
              </a:rPr>
              <a:t>Year 4 is an exciting year where the children get to learn about and work with a huge range of interesting topics and equipment – from electrical circuits and the water cycle, to erupting volcanoes and wanted posters.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sz="2800">
              <a:solidFill>
                <a:schemeClr val="tx1"/>
              </a:solidFill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>
              <a:solidFill>
                <a:srgbClr val="FFFF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8156D28-4ECE-E3AF-CC4D-79FF9C5D8508}"/>
              </a:ext>
            </a:extLst>
          </p:cNvPr>
          <p:cNvSpPr/>
          <p:nvPr/>
        </p:nvSpPr>
        <p:spPr>
          <a:xfrm>
            <a:off x="190500" y="4149080"/>
            <a:ext cx="49149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GB" altLang="en-US" sz="2800" dirty="0">
                <a:latin typeface="+mn-lt"/>
              </a:rPr>
              <a:t>Thank you for your continued support.</a:t>
            </a:r>
          </a:p>
        </p:txBody>
      </p:sp>
      <p:pic>
        <p:nvPicPr>
          <p:cNvPr id="39942" name="Picture 1">
            <a:extLst>
              <a:ext uri="{FF2B5EF4-FFF2-40B4-BE49-F238E27FC236}">
                <a16:creationId xmlns:a16="http://schemas.microsoft.com/office/drawing/2014/main" id="{20ABBF80-8602-9AA0-C1B0-AABE0AEDD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025" y="268288"/>
            <a:ext cx="11033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grass, person, clothing, footwear&#10;&#10;Description automatically generated">
            <a:extLst>
              <a:ext uri="{FF2B5EF4-FFF2-40B4-BE49-F238E27FC236}">
                <a16:creationId xmlns:a16="http://schemas.microsoft.com/office/drawing/2014/main" id="{38B81420-1621-A5FE-7C6C-13FCDEAD06C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87585">
            <a:off x="5362299" y="3591391"/>
            <a:ext cx="3278869" cy="2459152"/>
          </a:xfrm>
          <a:prstGeom prst="rect">
            <a:avLst/>
          </a:prstGeom>
        </p:spPr>
      </p:pic>
      <p:pic>
        <p:nvPicPr>
          <p:cNvPr id="6" name="Picture 5" descr="A group of children in a classroom&#10;&#10;Description automatically generated with medium confidence">
            <a:extLst>
              <a:ext uri="{FF2B5EF4-FFF2-40B4-BE49-F238E27FC236}">
                <a16:creationId xmlns:a16="http://schemas.microsoft.com/office/drawing/2014/main" id="{E00CBC3C-2CF2-90F6-8459-31F4D148980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2959">
            <a:off x="6390997" y="1452018"/>
            <a:ext cx="2327833" cy="17458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DE1D4337D83A4EBA249C9A9AEEA7F4" ma:contentTypeVersion="19" ma:contentTypeDescription="Create a new document." ma:contentTypeScope="" ma:versionID="bed46daed91e4501fe8290113f09168d">
  <xsd:schema xmlns:xsd="http://www.w3.org/2001/XMLSchema" xmlns:xs="http://www.w3.org/2001/XMLSchema" xmlns:p="http://schemas.microsoft.com/office/2006/metadata/properties" xmlns:ns2="52e0ec65-5702-4cf4-b829-23c42d276d2d" xmlns:ns3="98fb5c23-feaf-428e-939f-58fc958f6456" targetNamespace="http://schemas.microsoft.com/office/2006/metadata/properties" ma:root="true" ma:fieldsID="488d638a00d42f65d237c8655b38afda" ns2:_="" ns3:_="">
    <xsd:import namespace="52e0ec65-5702-4cf4-b829-23c42d276d2d"/>
    <xsd:import namespace="98fb5c23-feaf-428e-939f-58fc958f645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e0ec65-5702-4cf4-b829-23c42d276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b5c23-feaf-428e-939f-58fc958f6456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3c5de89-05ab-43ca-b252-d87b52fb2caa}" ma:internalName="TaxCatchAll" ma:showField="CatchAllData" ma:web="98fb5c23-feaf-428e-939f-58fc958f645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8fb5c23-feaf-428e-939f-58fc958f6456" xsi:nil="true"/>
    <lcf76f155ced4ddcb4097134ff3c332f xmlns="52e0ec65-5702-4cf4-b829-23c42d276d2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1B4ABE8-AA6E-4950-8F60-B5AC83CE7622}"/>
</file>

<file path=customXml/itemProps2.xml><?xml version="1.0" encoding="utf-8"?>
<ds:datastoreItem xmlns:ds="http://schemas.openxmlformats.org/officeDocument/2006/customXml" ds:itemID="{B616D880-76E8-4273-8037-FA08733C09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BB8424E-3286-4C36-9BB7-0E0F01F0759F}">
  <ds:schemaRefs>
    <ds:schemaRef ds:uri="http://schemas.microsoft.com/office/2006/metadata/properties"/>
    <ds:schemaRef ds:uri="http://schemas.microsoft.com/office/infopath/2007/PartnerControls"/>
    <ds:schemaRef ds:uri="98fb5c23-feaf-428e-939f-58fc958f6456"/>
    <ds:schemaRef ds:uri="52e0ec65-5702-4cf4-b829-23c42d276d2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2789</TotalTime>
  <Words>1017</Words>
  <Application>Microsoft Macintosh PowerPoint</Application>
  <PresentationFormat>On-screen Show (4:3)</PresentationFormat>
  <Paragraphs>115</Paragraphs>
  <Slides>19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Trebuchet MS</vt:lpstr>
      <vt:lpstr>Wingdings 3</vt:lpstr>
      <vt:lpstr>Office Theme</vt:lpstr>
      <vt:lpstr>Pontlliw Primary School</vt:lpstr>
      <vt:lpstr>Aims of the school</vt:lpstr>
      <vt:lpstr>Aims of Year 4 </vt:lpstr>
      <vt:lpstr>Reward Systems</vt:lpstr>
      <vt:lpstr>Pupil Voice</vt:lpstr>
      <vt:lpstr>Aole's  </vt:lpstr>
      <vt:lpstr>PowerPoint Presentation</vt:lpstr>
      <vt:lpstr>Big Questions</vt:lpstr>
      <vt:lpstr>Health and Well-Being: RSE</vt:lpstr>
      <vt:lpstr>Health and Well-Being: RSE</vt:lpstr>
      <vt:lpstr>Daily Timetable</vt:lpstr>
      <vt:lpstr>PowerPoint Presentation</vt:lpstr>
      <vt:lpstr>PE Days </vt:lpstr>
      <vt:lpstr>Working together    </vt:lpstr>
      <vt:lpstr>Homework</vt:lpstr>
      <vt:lpstr>Progression</vt:lpstr>
      <vt:lpstr>Assessment</vt:lpstr>
      <vt:lpstr>Learning Dispositions</vt:lpstr>
      <vt:lpstr>And finally...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Cwmrhydyceirw Primary School</dc:title>
  <dc:creator>Geraint Norman</dc:creator>
  <cp:lastModifiedBy>C Hanford (Pontlliw Primary School)</cp:lastModifiedBy>
  <cp:revision>156</cp:revision>
  <cp:lastPrinted>2019-07-11T06:56:46Z</cp:lastPrinted>
  <dcterms:created xsi:type="dcterms:W3CDTF">2008-10-18T10:25:25Z</dcterms:created>
  <dcterms:modified xsi:type="dcterms:W3CDTF">2025-06-29T20:44:56Z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0x01010099DE1D4337D83A4EBA249C9A9AEEA7F4</vt:lpwstr>
  </property>
  <property fmtid="{D5CDD505-2E9C-101B-9397-08002B2CF9AE}" pid="3" name="MediaServiceImageTags">
    <vt:lpwstr/>
  </property>
</Properties>
</file>