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22"/>
  </p:handoutMasterIdLst>
  <p:sldIdLst>
    <p:sldId id="280" r:id="rId5"/>
    <p:sldId id="256" r:id="rId6"/>
    <p:sldId id="284" r:id="rId7"/>
    <p:sldId id="258" r:id="rId8"/>
    <p:sldId id="261" r:id="rId9"/>
    <p:sldId id="286" r:id="rId10"/>
    <p:sldId id="275" r:id="rId11"/>
    <p:sldId id="291" r:id="rId12"/>
    <p:sldId id="288" r:id="rId13"/>
    <p:sldId id="289" r:id="rId14"/>
    <p:sldId id="290" r:id="rId15"/>
    <p:sldId id="287" r:id="rId16"/>
    <p:sldId id="281" r:id="rId17"/>
    <p:sldId id="279" r:id="rId18"/>
    <p:sldId id="265" r:id="rId19"/>
    <p:sldId id="283" r:id="rId20"/>
    <p:sldId id="270" r:id="rId21"/>
  </p:sldIdLst>
  <p:sldSz cx="12192000" cy="6858000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D34428-9FCA-6F79-D964-FF59E1E1809D}" v="48" dt="2024-11-20T16:29:54.1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20" autoAdjust="0"/>
    <p:restoredTop sz="94660"/>
  </p:normalViewPr>
  <p:slideViewPr>
    <p:cSldViewPr snapToGrid="0">
      <p:cViewPr varScale="1">
        <p:scale>
          <a:sx n="77" d="100"/>
          <a:sy n="77" d="100"/>
        </p:scale>
        <p:origin x="29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DAVIS (Pontlliw Primary School)" userId="S::davisl19@hwbcymru.net::26fee1e0-9b42-4c74-8258-c3c714a9fc11" providerId="AD" clId="Web-{CAD34428-9FCA-6F79-D964-FF59E1E1809D}"/>
    <pc:docChg chg="modSld">
      <pc:chgData name="L DAVIS (Pontlliw Primary School)" userId="S::davisl19@hwbcymru.net::26fee1e0-9b42-4c74-8258-c3c714a9fc11" providerId="AD" clId="Web-{CAD34428-9FCA-6F79-D964-FF59E1E1809D}" dt="2024-11-20T16:29:54.142" v="22" actId="1076"/>
      <pc:docMkLst>
        <pc:docMk/>
      </pc:docMkLst>
      <pc:sldChg chg="modSp">
        <pc:chgData name="L DAVIS (Pontlliw Primary School)" userId="S::davisl19@hwbcymru.net::26fee1e0-9b42-4c74-8258-c3c714a9fc11" providerId="AD" clId="Web-{CAD34428-9FCA-6F79-D964-FF59E1E1809D}" dt="2024-11-20T16:29:54.142" v="22" actId="1076"/>
        <pc:sldMkLst>
          <pc:docMk/>
          <pc:sldMk cId="0" sldId="265"/>
        </pc:sldMkLst>
        <pc:picChg chg="mod">
          <ac:chgData name="L DAVIS (Pontlliw Primary School)" userId="S::davisl19@hwbcymru.net::26fee1e0-9b42-4c74-8258-c3c714a9fc11" providerId="AD" clId="Web-{CAD34428-9FCA-6F79-D964-FF59E1E1809D}" dt="2024-11-20T16:29:54.142" v="22" actId="1076"/>
          <ac:picMkLst>
            <pc:docMk/>
            <pc:sldMk cId="0" sldId="265"/>
            <ac:picMk id="14342" creationId="{00000000-0000-0000-0000-000000000000}"/>
          </ac:picMkLst>
        </pc:picChg>
      </pc:sldChg>
      <pc:sldChg chg="modSp">
        <pc:chgData name="L DAVIS (Pontlliw Primary School)" userId="S::davisl19@hwbcymru.net::26fee1e0-9b42-4c74-8258-c3c714a9fc11" providerId="AD" clId="Web-{CAD34428-9FCA-6F79-D964-FF59E1E1809D}" dt="2024-11-20T16:29:47.595" v="21" actId="20577"/>
        <pc:sldMkLst>
          <pc:docMk/>
          <pc:sldMk cId="3034148681" sldId="279"/>
        </pc:sldMkLst>
        <pc:spChg chg="mod">
          <ac:chgData name="L DAVIS (Pontlliw Primary School)" userId="S::davisl19@hwbcymru.net::26fee1e0-9b42-4c74-8258-c3c714a9fc11" providerId="AD" clId="Web-{CAD34428-9FCA-6F79-D964-FF59E1E1809D}" dt="2024-11-20T16:29:47.595" v="21" actId="20577"/>
          <ac:spMkLst>
            <pc:docMk/>
            <pc:sldMk cId="3034148681" sldId="279"/>
            <ac:spMk id="4" creationId="{00000000-0000-0000-0000-000000000000}"/>
          </ac:spMkLst>
        </pc:spChg>
      </pc:sldChg>
      <pc:sldChg chg="modSp">
        <pc:chgData name="L DAVIS (Pontlliw Primary School)" userId="S::davisl19@hwbcymru.net::26fee1e0-9b42-4c74-8258-c3c714a9fc11" providerId="AD" clId="Web-{CAD34428-9FCA-6F79-D964-FF59E1E1809D}" dt="2024-11-20T16:29:35.063" v="1" actId="20577"/>
        <pc:sldMkLst>
          <pc:docMk/>
          <pc:sldMk cId="127725559" sldId="287"/>
        </pc:sldMkLst>
        <pc:spChg chg="mod">
          <ac:chgData name="L DAVIS (Pontlliw Primary School)" userId="S::davisl19@hwbcymru.net::26fee1e0-9b42-4c74-8258-c3c714a9fc11" providerId="AD" clId="Web-{CAD34428-9FCA-6F79-D964-FF59E1E1809D}" dt="2024-11-20T16:29:35.063" v="1" actId="20577"/>
          <ac:spMkLst>
            <pc:docMk/>
            <pc:sldMk cId="127725559" sldId="287"/>
            <ac:spMk id="6" creationId="{00000000-0000-0000-0000-000000000000}"/>
          </ac:spMkLst>
        </pc:spChg>
      </pc:sldChg>
    </pc:docChg>
  </pc:docChgLst>
  <pc:docChgLst>
    <pc:chgData name="A Bennett (Pontlliw Primary School)" userId="S::bennetta47@hwbcymru.net::ea87cf68-0bba-41e3-843b-c2a07734a0cb" providerId="AD" clId="Web-{3D542198-69CB-3C17-8677-4E95E5AA17C2}"/>
    <pc:docChg chg="modSld sldOrd">
      <pc:chgData name="A Bennett (Pontlliw Primary School)" userId="S::bennetta47@hwbcymru.net::ea87cf68-0bba-41e3-843b-c2a07734a0cb" providerId="AD" clId="Web-{3D542198-69CB-3C17-8677-4E95E5AA17C2}" dt="2023-06-28T16:14:37.100" v="5"/>
      <pc:docMkLst>
        <pc:docMk/>
      </pc:docMkLst>
      <pc:sldChg chg="modSp">
        <pc:chgData name="A Bennett (Pontlliw Primary School)" userId="S::bennetta47@hwbcymru.net::ea87cf68-0bba-41e3-843b-c2a07734a0cb" providerId="AD" clId="Web-{3D542198-69CB-3C17-8677-4E95E5AA17C2}" dt="2023-06-28T16:11:41.377" v="2" actId="1076"/>
        <pc:sldMkLst>
          <pc:docMk/>
          <pc:sldMk cId="0" sldId="261"/>
        </pc:sldMkLst>
        <pc:spChg chg="mod">
          <ac:chgData name="A Bennett (Pontlliw Primary School)" userId="S::bennetta47@hwbcymru.net::ea87cf68-0bba-41e3-843b-c2a07734a0cb" providerId="AD" clId="Web-{3D542198-69CB-3C17-8677-4E95E5AA17C2}" dt="2023-06-28T16:11:41.377" v="2" actId="1076"/>
          <ac:spMkLst>
            <pc:docMk/>
            <pc:sldMk cId="0" sldId="261"/>
            <ac:spMk id="4" creationId="{00000000-0000-0000-0000-000000000000}"/>
          </ac:spMkLst>
        </pc:spChg>
        <pc:spChg chg="mod">
          <ac:chgData name="A Bennett (Pontlliw Primary School)" userId="S::bennetta47@hwbcymru.net::ea87cf68-0bba-41e3-843b-c2a07734a0cb" providerId="AD" clId="Web-{3D542198-69CB-3C17-8677-4E95E5AA17C2}" dt="2023-06-28T16:11:38.767" v="1" actId="1076"/>
          <ac:spMkLst>
            <pc:docMk/>
            <pc:sldMk cId="0" sldId="261"/>
            <ac:spMk id="5" creationId="{E17E7001-0A92-2C41-A9E5-4E8DFB732C57}"/>
          </ac:spMkLst>
        </pc:spChg>
      </pc:sldChg>
      <pc:sldChg chg="ord">
        <pc:chgData name="A Bennett (Pontlliw Primary School)" userId="S::bennetta47@hwbcymru.net::ea87cf68-0bba-41e3-843b-c2a07734a0cb" providerId="AD" clId="Web-{3D542198-69CB-3C17-8677-4E95E5AA17C2}" dt="2023-06-28T16:13:05.410" v="3"/>
        <pc:sldMkLst>
          <pc:docMk/>
          <pc:sldMk cId="958640977" sldId="275"/>
        </pc:sldMkLst>
      </pc:sldChg>
      <pc:sldChg chg="ord">
        <pc:chgData name="A Bennett (Pontlliw Primary School)" userId="S::bennetta47@hwbcymru.net::ea87cf68-0bba-41e3-843b-c2a07734a0cb" providerId="AD" clId="Web-{3D542198-69CB-3C17-8677-4E95E5AA17C2}" dt="2023-06-28T16:14:31.928" v="4"/>
        <pc:sldMkLst>
          <pc:docMk/>
          <pc:sldMk cId="145712873" sldId="285"/>
        </pc:sldMkLst>
      </pc:sldChg>
      <pc:sldChg chg="ord">
        <pc:chgData name="A Bennett (Pontlliw Primary School)" userId="S::bennetta47@hwbcymru.net::ea87cf68-0bba-41e3-843b-c2a07734a0cb" providerId="AD" clId="Web-{3D542198-69CB-3C17-8677-4E95E5AA17C2}" dt="2023-06-28T16:14:37.100" v="5"/>
        <pc:sldMkLst>
          <pc:docMk/>
          <pc:sldMk cId="575642735" sldId="286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1D6F80-7790-4A93-BE8F-2BF57EB6D236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00D69E-C2C6-494F-8038-451B086A3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7353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1244C-2DEA-4318-82CE-E4752D8EF55B}" type="datetimeFigureOut">
              <a:rPr lang="en-GB"/>
              <a:pPr>
                <a:defRPr/>
              </a:pPr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397B1-70E4-40AB-981D-9A89D617C44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3A355-EFD7-4AAA-B504-31BAE8CB7331}" type="datetimeFigureOut">
              <a:rPr lang="en-GB"/>
              <a:pPr>
                <a:defRPr/>
              </a:pPr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3D49D-B610-47C7-880F-B1C6C3CA2E4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E484A-B974-4E06-87B0-05D8341E82AC}" type="datetimeFigureOut">
              <a:rPr lang="en-GB"/>
              <a:pPr>
                <a:defRPr/>
              </a:pPr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6211F-9F92-4FA7-97C6-13C33F80215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858D7-8EE5-4D43-A8AD-94141C33D4FB}" type="datetimeFigureOut">
              <a:rPr lang="en-GB"/>
              <a:pPr>
                <a:defRPr/>
              </a:pPr>
              <a:t>01/07/2025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A13AF-E579-43F7-A01C-9ECE031E6E2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3B64A-49FF-4EF8-A7EB-94ED97D42A2F}" type="datetimeFigureOut">
              <a:rPr lang="en-GB"/>
              <a:pPr>
                <a:defRPr/>
              </a:pPr>
              <a:t>01/07/2025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20676-4710-4251-B51C-7D33BF47D5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D5AF7-8F68-4418-95F7-07AA34D08054}" type="datetimeFigureOut">
              <a:rPr lang="en-GB"/>
              <a:pPr>
                <a:defRPr/>
              </a:pPr>
              <a:t>01/07/2025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C3E76-BC83-4C81-A167-9E9ED8120BA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D0B24-CC90-49A4-976E-30C2E50DF0B1}" type="datetimeFigureOut">
              <a:rPr lang="en-GB"/>
              <a:pPr>
                <a:defRPr/>
              </a:pPr>
              <a:t>01/07/2025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DB641-55AC-40D5-B298-98A8C68DFDE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582EB-D321-479F-A12A-DA3794F04327}" type="datetimeFigureOut">
              <a:rPr lang="en-GB"/>
              <a:pPr>
                <a:defRPr/>
              </a:pPr>
              <a:t>01/07/2025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F1CB5-F926-4342-82F4-7F2DE866CD8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7EC33-CA73-4E2C-832F-BA594CD7BF35}" type="datetimeFigureOut">
              <a:rPr lang="en-GB"/>
              <a:pPr>
                <a:defRPr/>
              </a:pPr>
              <a:t>01/07/2025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4732E4-C14D-444E-A092-8CE6CA4C15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2A243-C35D-402A-B919-3BA6C85BFB4D}" type="datetimeFigureOut">
              <a:rPr lang="en-GB"/>
              <a:pPr>
                <a:defRPr/>
              </a:pPr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0971E-2930-4657-A630-7E50CA96D85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B40E0-7322-4899-887F-C6BE2FC93102}" type="datetimeFigureOut">
              <a:rPr lang="en-GB"/>
              <a:pPr>
                <a:defRPr/>
              </a:pPr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06893-DEDF-457A-AF5F-255137B77EB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90EE59E-8156-4A55-A5E7-080BC3596C8A}" type="datetimeFigureOut">
              <a:rPr lang="en-GB"/>
              <a:pPr>
                <a:defRPr/>
              </a:pPr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4FA237-F1C5-42C8-9A8B-9F45E2B904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tif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8C6FF1-E39B-C84F-ACFA-84FB482F46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2632" y="1272857"/>
            <a:ext cx="10292542" cy="4983480"/>
          </a:xfrm>
        </p:spPr>
        <p:txBody>
          <a:bodyPr/>
          <a:lstStyle/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GB">
              <a:solidFill>
                <a:srgbClr val="0000FF"/>
              </a:solidFill>
              <a:latin typeface="XCCW Joined 1a" panose="03050602040000000000" pitchFamily="66" charset="0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defRPr/>
            </a:pPr>
            <a:endParaRPr lang="en-GB">
              <a:solidFill>
                <a:srgbClr val="0000FF"/>
              </a:solidFill>
              <a:latin typeface="XCCW Joined 1a" panose="03050602040000000000" pitchFamily="66" charset="0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>
              <a:solidFill>
                <a:srgbClr val="0000FF"/>
              </a:solidFill>
              <a:latin typeface="XCCW Joined 1a" panose="03050602040000000000" pitchFamily="66" charset="0"/>
            </a:endParaRPr>
          </a:p>
          <a:p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4CACF46-7F29-834F-B8FB-10BD8CF20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283" y="96030"/>
            <a:ext cx="10515600" cy="1524433"/>
          </a:xfrm>
        </p:spPr>
        <p:txBody>
          <a:bodyPr/>
          <a:lstStyle/>
          <a:p>
            <a:pPr algn="ctr"/>
            <a:r>
              <a:rPr lang="en-GB" sz="6000" b="1" u="sng" dirty="0">
                <a:solidFill>
                  <a:srgbClr val="FF0000"/>
                </a:solidFill>
              </a:rPr>
              <a:t>Our Class Motto!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13C64D87-CEBC-A64D-83BC-F51235B002F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46329" y="123824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4F03D5-56C3-4776-88C6-34D8CD1FCA8A}"/>
              </a:ext>
            </a:extLst>
          </p:cNvPr>
          <p:cNvSpPr txBox="1"/>
          <p:nvPr/>
        </p:nvSpPr>
        <p:spPr>
          <a:xfrm>
            <a:off x="1337735" y="1337734"/>
            <a:ext cx="8870949" cy="538609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0000FF"/>
                </a:solidFill>
                <a:latin typeface="Arial"/>
                <a:cs typeface="Arial"/>
              </a:rPr>
              <a:t>"You have brains in your head. </a:t>
            </a:r>
            <a:endParaRPr lang="en-US" sz="3600">
              <a:solidFill>
                <a:srgbClr val="0000FF"/>
              </a:solidFill>
            </a:endParaRPr>
          </a:p>
          <a:p>
            <a:pPr algn="ctr"/>
            <a:r>
              <a:rPr lang="en-US" sz="3600" dirty="0">
                <a:solidFill>
                  <a:srgbClr val="0000FF"/>
                </a:solidFill>
                <a:latin typeface="Arial"/>
                <a:cs typeface="Arial"/>
              </a:rPr>
              <a:t>You have feet in your shoes. </a:t>
            </a:r>
            <a:endParaRPr lang="en-US" sz="3600">
              <a:solidFill>
                <a:srgbClr val="0000FF"/>
              </a:solidFill>
            </a:endParaRPr>
          </a:p>
          <a:p>
            <a:pPr algn="ctr"/>
            <a:r>
              <a:rPr lang="en-US" sz="3600" dirty="0">
                <a:solidFill>
                  <a:srgbClr val="0000FF"/>
                </a:solidFill>
                <a:latin typeface="Arial"/>
                <a:cs typeface="Arial"/>
              </a:rPr>
              <a:t>You can steer yourself any direction you choose."</a:t>
            </a:r>
            <a:endParaRPr lang="en-US" sz="3600" dirty="0">
              <a:solidFill>
                <a:srgbClr val="0000FF"/>
              </a:solidFill>
            </a:endParaRPr>
          </a:p>
          <a:p>
            <a:pPr algn="ctr"/>
            <a:endParaRPr lang="en-US" sz="5400" dirty="0">
              <a:solidFill>
                <a:srgbClr val="0000FF"/>
              </a:solidFill>
            </a:endParaRPr>
          </a:p>
          <a:p>
            <a:pPr algn="ctr"/>
            <a:r>
              <a:rPr lang="en-US" sz="4800" u="sng" dirty="0">
                <a:solidFill>
                  <a:srgbClr val="FF0000"/>
                </a:solidFill>
                <a:latin typeface="Arial"/>
                <a:cs typeface="Arial"/>
              </a:rPr>
              <a:t>Our School's Values</a:t>
            </a:r>
            <a:endParaRPr lang="en-US" sz="4800" u="sng" dirty="0">
              <a:solidFill>
                <a:srgbClr val="FF0000"/>
              </a:solidFill>
            </a:endParaRPr>
          </a:p>
          <a:p>
            <a:pPr algn="ctr"/>
            <a:endParaRPr lang="en-US" sz="40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ctr"/>
            <a:r>
              <a:rPr lang="en-US" sz="4000" dirty="0">
                <a:solidFill>
                  <a:srgbClr val="002060"/>
                </a:solidFill>
                <a:latin typeface="Arial"/>
                <a:cs typeface="Arial"/>
              </a:rPr>
              <a:t>Care</a:t>
            </a:r>
            <a:r>
              <a:rPr lang="en-US" sz="4000" dirty="0">
                <a:latin typeface="Arial"/>
                <a:cs typeface="Arial"/>
              </a:rPr>
              <a:t> - </a:t>
            </a:r>
            <a:r>
              <a:rPr lang="en-US" sz="4000" dirty="0">
                <a:solidFill>
                  <a:srgbClr val="00B050"/>
                </a:solidFill>
                <a:latin typeface="Arial"/>
                <a:cs typeface="Arial"/>
              </a:rPr>
              <a:t>Respect</a:t>
            </a:r>
            <a:r>
              <a:rPr lang="en-US" sz="4000" dirty="0">
                <a:latin typeface="Arial"/>
                <a:cs typeface="Arial"/>
              </a:rPr>
              <a:t> - </a:t>
            </a:r>
            <a:r>
              <a:rPr lang="en-US" sz="4000" dirty="0">
                <a:solidFill>
                  <a:srgbClr val="7030A0"/>
                </a:solidFill>
                <a:latin typeface="Arial"/>
                <a:cs typeface="Arial"/>
              </a:rPr>
              <a:t>Community</a:t>
            </a:r>
            <a:endParaRPr lang="en-US"/>
          </a:p>
          <a:p>
            <a:endParaRPr lang="en-US" dirty="0"/>
          </a:p>
        </p:txBody>
      </p:sp>
      <p:pic>
        <p:nvPicPr>
          <p:cNvPr id="8" name="Picture 8" descr="A picture containing decorated&#10;&#10;Description automatically generated">
            <a:extLst>
              <a:ext uri="{FF2B5EF4-FFF2-40B4-BE49-F238E27FC236}">
                <a16:creationId xmlns:a16="http://schemas.microsoft.com/office/drawing/2014/main" id="{B2ECAB78-500C-43DC-A5F6-8761BB819E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32598" y="5313823"/>
            <a:ext cx="2065867" cy="1373850"/>
          </a:xfrm>
          <a:prstGeom prst="rect">
            <a:avLst/>
          </a:prstGeom>
        </p:spPr>
      </p:pic>
      <p:pic>
        <p:nvPicPr>
          <p:cNvPr id="9" name="Picture 9" descr="Shape, arrow&#10;&#10;Description automatically generated">
            <a:extLst>
              <a:ext uri="{FF2B5EF4-FFF2-40B4-BE49-F238E27FC236}">
                <a16:creationId xmlns:a16="http://schemas.microsoft.com/office/drawing/2014/main" id="{82BB21AF-22E7-43D1-927C-2F95CA0474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378" y="5313675"/>
            <a:ext cx="1367960" cy="1378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830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ubtitle 2"/>
          <p:cNvSpPr>
            <a:spLocks noGrp="1"/>
          </p:cNvSpPr>
          <p:nvPr>
            <p:ph type="subTitle" idx="1"/>
          </p:nvPr>
        </p:nvSpPr>
        <p:spPr>
          <a:xfrm>
            <a:off x="1524000" y="2984500"/>
            <a:ext cx="9144000" cy="1655763"/>
          </a:xfrm>
        </p:spPr>
        <p:txBody>
          <a:bodyPr/>
          <a:lstStyle/>
          <a:p>
            <a:r>
              <a:rPr lang="en-GB" sz="3600" b="1" dirty="0" err="1">
                <a:solidFill>
                  <a:srgbClr val="0000FF"/>
                </a:solidFill>
                <a:latin typeface="XCCW Joined 1a" panose="03050602040000000000" pitchFamily="66" charset="0"/>
              </a:rPr>
              <a:t>Dosbarth</a:t>
            </a:r>
            <a:r>
              <a:rPr lang="en-GB" sz="3600" b="1" dirty="0">
                <a:solidFill>
                  <a:srgbClr val="0000FF"/>
                </a:solidFill>
                <a:latin typeface="XCCW Joined 1a" panose="03050602040000000000" pitchFamily="66" charset="0"/>
              </a:rPr>
              <a:t> Fir</a:t>
            </a:r>
          </a:p>
        </p:txBody>
      </p:sp>
      <p:pic>
        <p:nvPicPr>
          <p:cNvPr id="13315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73637" y="4004362"/>
            <a:ext cx="2244725" cy="2243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733206" y="1725735"/>
            <a:ext cx="687782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Welcome to Year 1!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8989" y="118499"/>
            <a:ext cx="2591690" cy="19437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C8B6502-A2D1-409D-BBDB-7004ADC5E9F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3986" y="159541"/>
            <a:ext cx="2619220" cy="194376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3FFFE9A-1E91-4E6D-AA8F-147EA7367BF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88" y="4695429"/>
            <a:ext cx="2619221" cy="196441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7526362-DBCA-4176-83A0-6981A85A39B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8992" y="4695429"/>
            <a:ext cx="2619220" cy="196441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8C6FF1-E39B-C84F-ACFA-84FB482F46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2049" y="1114107"/>
            <a:ext cx="10292542" cy="4983480"/>
          </a:xfrm>
        </p:spPr>
        <p:txBody>
          <a:bodyPr/>
          <a:lstStyle/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GB" dirty="0">
              <a:solidFill>
                <a:srgbClr val="0000FF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0000FF"/>
                </a:solidFill>
              </a:rPr>
              <a:t>To provide a balanced and stimulating curriculum through the exploration of ‘Big Questions’, differentiated to suit the needs of each child.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0000FF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0000FF"/>
                </a:solidFill>
              </a:rPr>
              <a:t>To build on pupil’s social skills through communicating and working with others.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rgbClr val="0000FF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0000FF"/>
                </a:solidFill>
              </a:rPr>
              <a:t>To develop the children’s level of independence and maturity.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GB" dirty="0">
              <a:solidFill>
                <a:srgbClr val="0000FF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0000FF"/>
                </a:solidFill>
              </a:rPr>
              <a:t>To develop the children’s confidence.</a:t>
            </a:r>
            <a:br>
              <a:rPr lang="en-GB" dirty="0">
                <a:solidFill>
                  <a:srgbClr val="0000FF"/>
                </a:solidFill>
              </a:rPr>
            </a:br>
            <a:endParaRPr lang="en-GB" dirty="0">
              <a:solidFill>
                <a:srgbClr val="0000FF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0000FF"/>
                </a:solidFill>
              </a:rPr>
              <a:t>To ensure that the children are happy and continue to develop a love of learning!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rgbClr val="0000FF"/>
              </a:solidFill>
              <a:latin typeface="XCCW Joined 1a" panose="03050602040000000000" pitchFamily="66" charset="0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rgbClr val="0000FF"/>
              </a:solidFill>
              <a:latin typeface="XCCW Joined 1a" panose="03050602040000000000" pitchFamily="66" charset="0"/>
            </a:endParaRPr>
          </a:p>
          <a:p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4CACF46-7F29-834F-B8FB-10BD8CF20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7780"/>
            <a:ext cx="10515600" cy="1524433"/>
          </a:xfrm>
        </p:spPr>
        <p:txBody>
          <a:bodyPr/>
          <a:lstStyle/>
          <a:p>
            <a:pPr algn="ctr"/>
            <a:r>
              <a:rPr lang="en-GB" sz="6000" b="1" u="sng">
                <a:solidFill>
                  <a:srgbClr val="FF0000"/>
                </a:solidFill>
              </a:rPr>
              <a:t>Aims of Year 1!</a:t>
            </a:r>
            <a:endParaRPr lang="en-GB" sz="6000" b="1" u="sng" dirty="0">
              <a:solidFill>
                <a:srgbClr val="FF0000"/>
              </a:solidFill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13C64D87-CEBC-A64D-83BC-F51235B002F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56913" y="5521325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staff-pllp6\AppData\Local\Microsoft\Windows\Temporary Internet Files\Content.IE5\9JN6Q6WV\mm8_kids1[1].png">
            <a:extLst>
              <a:ext uri="{FF2B5EF4-FFF2-40B4-BE49-F238E27FC236}">
                <a16:creationId xmlns:a16="http://schemas.microsoft.com/office/drawing/2014/main" id="{540D3D4C-CE6A-9C45-BCE8-ED0553B5C6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9646" y="161403"/>
            <a:ext cx="2029792" cy="149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55979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>
          <a:xfrm>
            <a:off x="277091" y="178503"/>
            <a:ext cx="11732347" cy="1325563"/>
          </a:xfrm>
        </p:spPr>
        <p:txBody>
          <a:bodyPr/>
          <a:lstStyle/>
          <a:p>
            <a:r>
              <a:rPr lang="en-GB" sz="4000" b="1" u="sng" dirty="0">
                <a:solidFill>
                  <a:srgbClr val="FF0000"/>
                </a:solidFill>
                <a:latin typeface="+mn-lt"/>
              </a:rPr>
              <a:t>Big Questions</a:t>
            </a:r>
          </a:p>
        </p:txBody>
      </p:sp>
      <p:pic>
        <p:nvPicPr>
          <p:cNvPr id="1536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56913" y="5521325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77091" y="1157661"/>
            <a:ext cx="11132127" cy="495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0000FF"/>
                </a:solidFill>
                <a:latin typeface="+mn-lt"/>
                <a:cs typeface="+mn-cs"/>
              </a:rPr>
              <a:t>During Year 1 the children will be widening their learning opportunities through the use of ‘Big Questions’.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800" b="1" dirty="0">
              <a:solidFill>
                <a:srgbClr val="0000FF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800" b="1" dirty="0">
              <a:solidFill>
                <a:srgbClr val="0000FF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rgbClr val="0000FF"/>
                </a:solidFill>
                <a:latin typeface="+mn-lt"/>
                <a:cs typeface="+mn-cs"/>
              </a:rPr>
              <a:t>Our Big Questions in Year 1 will be:</a:t>
            </a:r>
            <a:endParaRPr lang="en-GB" sz="2400" dirty="0">
              <a:solidFill>
                <a:srgbClr val="0000FF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rgbClr val="FF0000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rgbClr val="FF0000"/>
                </a:solidFill>
                <a:latin typeface="+mn-lt"/>
                <a:cs typeface="+mn-cs"/>
              </a:rPr>
              <a:t>Do all Superheroes wear capes?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br>
              <a:rPr lang="en-GB" sz="2400" dirty="0">
                <a:solidFill>
                  <a:srgbClr val="FFC000"/>
                </a:solidFill>
                <a:latin typeface="+mn-lt"/>
                <a:cs typeface="+mn-cs"/>
              </a:rPr>
            </a:br>
            <a:r>
              <a:rPr lang="en-GB" sz="2800" b="1" dirty="0">
                <a:solidFill>
                  <a:srgbClr val="FFC000"/>
                </a:solidFill>
                <a:latin typeface="+mn-lt"/>
                <a:cs typeface="+mn-cs"/>
              </a:rPr>
              <a:t>Where in the World am I?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b="1" dirty="0">
              <a:solidFill>
                <a:srgbClr val="00B050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rgbClr val="00B050"/>
                </a:solidFill>
                <a:latin typeface="+mn-lt"/>
                <a:cs typeface="+mn-cs"/>
              </a:rPr>
              <a:t>What is causing the commotion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rgbClr val="00B050"/>
                </a:solidFill>
                <a:latin typeface="+mn-lt"/>
                <a:cs typeface="+mn-cs"/>
              </a:rPr>
              <a:t>in the ocean?</a:t>
            </a:r>
          </a:p>
        </p:txBody>
      </p:sp>
      <p:pic>
        <p:nvPicPr>
          <p:cNvPr id="4100" name="Picture 4" descr="Superhero Boy And Girl Png &amp; Free Superhero Boy And Girl.png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982" y="3635262"/>
            <a:ext cx="576454" cy="576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Globe transparent background image ~ Free Png Image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531" y="4491793"/>
            <a:ext cx="476747" cy="476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Seahorse underwater artwork, Cartoon Sea Illustration, Sea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1289" y="5677564"/>
            <a:ext cx="1018016" cy="477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302" y="4211716"/>
            <a:ext cx="1874965" cy="23234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AFEF81-90F0-4566-8CF9-549437BE1CE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86610" y="2347794"/>
            <a:ext cx="3433248" cy="257493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415891F-13B5-4FD5-A533-638CEC87DC1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9921" y="1644541"/>
            <a:ext cx="2962255" cy="244532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56913" y="5521325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71499" y="235420"/>
            <a:ext cx="10598150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u="sng" dirty="0">
                <a:solidFill>
                  <a:srgbClr val="FF0000"/>
                </a:solidFill>
                <a:latin typeface="+mj-lt"/>
                <a:cs typeface="+mn-cs"/>
              </a:rPr>
              <a:t>Curriculum for Wales- Areas of Learning and Experiences.</a:t>
            </a:r>
            <a:br>
              <a:rPr lang="en-GB" sz="2800" dirty="0">
                <a:solidFill>
                  <a:srgbClr val="0000FF"/>
                </a:solidFill>
                <a:latin typeface="+mj-lt"/>
                <a:cs typeface="+mn-cs"/>
              </a:rPr>
            </a:br>
            <a:endParaRPr lang="en-GB" sz="2800" dirty="0">
              <a:solidFill>
                <a:srgbClr val="0000FF"/>
              </a:solidFill>
              <a:latin typeface="+mj-lt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4844" y="3252990"/>
            <a:ext cx="10412412" cy="34163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3600" dirty="0">
                <a:solidFill>
                  <a:srgbClr val="FF0000"/>
                </a:solidFill>
                <a:latin typeface="+mn-lt"/>
                <a:cs typeface="+mn-cs"/>
              </a:rPr>
              <a:t>Health and Wellbeing.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3600" dirty="0">
                <a:solidFill>
                  <a:srgbClr val="7030A0"/>
                </a:solidFill>
                <a:latin typeface="+mn-lt"/>
                <a:cs typeface="+mn-cs"/>
              </a:rPr>
              <a:t>Languages, Literacy and Communication.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3600" dirty="0">
                <a:solidFill>
                  <a:srgbClr val="00B050"/>
                </a:solidFill>
                <a:latin typeface="+mn-lt"/>
                <a:cs typeface="+mn-cs"/>
              </a:rPr>
              <a:t>Mathematics and Numeracy.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3600" dirty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Science and Technology.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3600" dirty="0">
                <a:solidFill>
                  <a:srgbClr val="002060"/>
                </a:solidFill>
                <a:latin typeface="+mn-lt"/>
                <a:cs typeface="+mn-cs"/>
              </a:rPr>
              <a:t>Humanities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3600" dirty="0">
                <a:solidFill>
                  <a:srgbClr val="FFC000"/>
                </a:solidFill>
                <a:latin typeface="+mn-lt"/>
                <a:cs typeface="+mn-cs"/>
              </a:rPr>
              <a:t>Expressive Arts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7E7001-0A92-2C41-A9E5-4E8DFB732C57}"/>
              </a:ext>
            </a:extLst>
          </p:cNvPr>
          <p:cNvSpPr txBox="1"/>
          <p:nvPr/>
        </p:nvSpPr>
        <p:spPr>
          <a:xfrm>
            <a:off x="657763" y="1382418"/>
            <a:ext cx="11111079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00FF"/>
                </a:solidFill>
                <a:latin typeface="+mn-lt"/>
              </a:rPr>
              <a:t>As well as Literacy, Numeracy and Digital Skills, there are 6 Areas of Learning and Experience. Everything your child learns will be connected to these areas.</a:t>
            </a:r>
          </a:p>
          <a:p>
            <a:r>
              <a:rPr lang="en-GB" sz="2800" dirty="0">
                <a:solidFill>
                  <a:srgbClr val="0000FF"/>
                </a:solidFill>
                <a:latin typeface="+mn-lt"/>
              </a:rPr>
              <a:t>The 6 AoLEs are: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41313" y="0"/>
            <a:ext cx="10515600" cy="1325563"/>
          </a:xfrm>
        </p:spPr>
        <p:txBody>
          <a:bodyPr/>
          <a:lstStyle/>
          <a:p>
            <a:r>
              <a:rPr lang="en-GB" b="1" u="sng" dirty="0">
                <a:solidFill>
                  <a:srgbClr val="FF0000"/>
                </a:solidFill>
              </a:rPr>
              <a:t>Health and Well-Being: RSE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3370" y="1015154"/>
            <a:ext cx="11515453" cy="415498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+mn-lt"/>
              </a:rPr>
              <a:t>Our priority in Pontlliw is that our pupils are </a:t>
            </a:r>
            <a:r>
              <a:rPr lang="en-GB" sz="2400" b="1" dirty="0">
                <a:solidFill>
                  <a:srgbClr val="0070C0"/>
                </a:solidFill>
                <a:latin typeface="+mn-lt"/>
              </a:rPr>
              <a:t>happy, safe and healthy</a:t>
            </a:r>
            <a:r>
              <a:rPr lang="en-GB" sz="2400" dirty="0">
                <a:solidFill>
                  <a:srgbClr val="0070C0"/>
                </a:solidFill>
                <a:latin typeface="+mn-lt"/>
              </a:rPr>
              <a:t>, therefore it is important they learn about topics such as, healthy relationships, keeping safe, and that they are confident to raise issues with responsible adults.</a:t>
            </a:r>
          </a:p>
          <a:p>
            <a:endParaRPr lang="en-GB" sz="2400" dirty="0">
              <a:solidFill>
                <a:srgbClr val="0070C0"/>
              </a:solidFill>
              <a:latin typeface="+mn-lt"/>
            </a:endParaRPr>
          </a:p>
          <a:p>
            <a:r>
              <a:rPr lang="en-GB" sz="2400" dirty="0">
                <a:solidFill>
                  <a:srgbClr val="0070C0"/>
                </a:solidFill>
                <a:latin typeface="+mn-lt"/>
              </a:rPr>
              <a:t>Our RSE curriculum has been co-constructed with all members of our school community, including staff, governors, pupils, parents/carers and external professions such as the school nurse.</a:t>
            </a:r>
          </a:p>
          <a:p>
            <a:endParaRPr lang="en-GB" sz="2400" dirty="0">
              <a:solidFill>
                <a:srgbClr val="0070C0"/>
              </a:solidFill>
              <a:latin typeface="+mn-lt"/>
            </a:endParaRPr>
          </a:p>
          <a:p>
            <a:r>
              <a:rPr lang="en-GB" sz="2400" dirty="0">
                <a:solidFill>
                  <a:srgbClr val="0070C0"/>
                </a:solidFill>
                <a:latin typeface="+mn-lt"/>
              </a:rPr>
              <a:t>Great care has been taken to ensure that all learning within RSE is </a:t>
            </a:r>
            <a:r>
              <a:rPr lang="en-GB" sz="2400" b="1" dirty="0">
                <a:solidFill>
                  <a:srgbClr val="0070C0"/>
                </a:solidFill>
                <a:latin typeface="+mn-lt"/>
              </a:rPr>
              <a:t>developmentally appropriate </a:t>
            </a:r>
            <a:r>
              <a:rPr lang="en-GB" sz="2400" dirty="0">
                <a:solidFill>
                  <a:srgbClr val="0070C0"/>
                </a:solidFill>
                <a:latin typeface="+mn-lt"/>
              </a:rPr>
              <a:t>to ensure that pupils are not exposed to things that aren’t appropriate to their age and development.</a:t>
            </a: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56913" y="5534388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Free Child Clipart, Download Free Child Clipart png images, Free ClipArts  on Clipart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822" y="5084484"/>
            <a:ext cx="4460492" cy="162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5642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75310" y="-99639"/>
            <a:ext cx="10515600" cy="1325563"/>
          </a:xfrm>
        </p:spPr>
        <p:txBody>
          <a:bodyPr/>
          <a:lstStyle/>
          <a:p>
            <a:r>
              <a:rPr lang="en-GB" b="1" u="sng" dirty="0">
                <a:solidFill>
                  <a:srgbClr val="FF0000"/>
                </a:solidFill>
              </a:rPr>
              <a:t>Health and Well-Being- PE Lessons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3370" y="1015154"/>
            <a:ext cx="8861021" cy="39087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FF"/>
                </a:solidFill>
                <a:latin typeface="+mn-lt"/>
              </a:rPr>
              <a:t>The children will undertake a lot of physical activity; whether that be during PE sessions, creative movement lessons or when learning outdoors.</a:t>
            </a:r>
          </a:p>
          <a:p>
            <a:endParaRPr lang="en-GB" sz="2400" dirty="0">
              <a:solidFill>
                <a:srgbClr val="0000FF"/>
              </a:solidFill>
              <a:latin typeface="+mn-lt"/>
            </a:endParaRPr>
          </a:p>
          <a:p>
            <a:r>
              <a:rPr lang="en-GB" sz="3200" dirty="0">
                <a:solidFill>
                  <a:srgbClr val="FF0000"/>
                </a:solidFill>
                <a:latin typeface="+mn-lt"/>
              </a:rPr>
              <a:t>PE Lessons: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FF"/>
                </a:solidFill>
                <a:latin typeface="+mn-lt"/>
              </a:rPr>
              <a:t>Days Thursday outdoor &amp; Friday indoor (TBC)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FF"/>
                </a:solidFill>
                <a:latin typeface="+mn-lt"/>
              </a:rPr>
              <a:t>Please can you ensure that your child wears appropriate P.E. kit to school on these days.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FF"/>
                </a:solidFill>
                <a:latin typeface="+mn-lt"/>
              </a:rPr>
              <a:t>All jewellery needs to be removed and long hair should be tied back.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309" y="4454435"/>
            <a:ext cx="3013165" cy="2259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6409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75310" y="-99639"/>
            <a:ext cx="10515600" cy="1325563"/>
          </a:xfrm>
        </p:spPr>
        <p:txBody>
          <a:bodyPr/>
          <a:lstStyle/>
          <a:p>
            <a:r>
              <a:rPr lang="en-GB" b="1" u="sng" dirty="0">
                <a:solidFill>
                  <a:srgbClr val="FF0000"/>
                </a:solidFill>
              </a:rPr>
              <a:t>LLC: Welsh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2460D80-5808-480B-9E19-B94A3C72CE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736" t="24363" r="36637" b="15636"/>
          <a:stretch/>
        </p:blipFill>
        <p:spPr>
          <a:xfrm>
            <a:off x="881149" y="991412"/>
            <a:ext cx="4864677" cy="577300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B13670C-AF2B-4947-BD50-B01103EAC4E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951" t="28485" r="36636" b="7638"/>
          <a:stretch/>
        </p:blipFill>
        <p:spPr>
          <a:xfrm>
            <a:off x="6434049" y="989213"/>
            <a:ext cx="4864677" cy="5775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2790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93370" y="-99639"/>
            <a:ext cx="10797540" cy="1325563"/>
          </a:xfrm>
        </p:spPr>
        <p:txBody>
          <a:bodyPr/>
          <a:lstStyle/>
          <a:p>
            <a:r>
              <a:rPr lang="en-GB" b="1" u="sng" dirty="0">
                <a:solidFill>
                  <a:srgbClr val="FF0000"/>
                </a:solidFill>
              </a:rPr>
              <a:t>Progression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3370" y="1015154"/>
            <a:ext cx="11446048" cy="63709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  <a:latin typeface="+mn-lt"/>
              </a:rPr>
              <a:t>Progression in learning is a process of developing and improving in skills, knowledge and understanding over time. </a:t>
            </a:r>
            <a:r>
              <a:rPr lang="en-GB" sz="2400" b="1" dirty="0">
                <a:solidFill>
                  <a:srgbClr val="0000FF"/>
                </a:solidFill>
                <a:latin typeface="+mn-lt"/>
              </a:rPr>
              <a:t>All children progress at different rates and the pace at which they progress will be individual to the learner. </a:t>
            </a:r>
          </a:p>
          <a:p>
            <a:endParaRPr lang="en-GB" sz="2400" b="1" dirty="0">
              <a:latin typeface="+mn-lt"/>
            </a:endParaRPr>
          </a:p>
          <a:p>
            <a:r>
              <a:rPr lang="en-GB" sz="2400" b="1" u="sng" dirty="0">
                <a:solidFill>
                  <a:srgbClr val="FF0000"/>
                </a:solidFill>
                <a:latin typeface="+mn-lt"/>
              </a:rPr>
              <a:t>The Progression Steps</a:t>
            </a:r>
          </a:p>
          <a:p>
            <a:r>
              <a:rPr lang="en-GB" sz="2400" dirty="0">
                <a:solidFill>
                  <a:srgbClr val="0000FF"/>
                </a:solidFill>
                <a:latin typeface="+mn-lt"/>
              </a:rPr>
              <a:t>The Curriculum for Wales uses Progression Steps to guide learning and assessment across different age ranges and Areas of Learning and Experiences.  They provide a framework for understanding the development of skills and knowledge over time.</a:t>
            </a:r>
          </a:p>
          <a:p>
            <a:r>
              <a:rPr lang="en-GB" sz="2400" dirty="0">
                <a:solidFill>
                  <a:srgbClr val="0000FF"/>
                </a:solidFill>
                <a:latin typeface="+mn-lt"/>
              </a:rPr>
              <a:t>The steps roughly correspond to ages 5, 8, 11, 14, and 16. Here are how our classes align with the Progression Steps.</a:t>
            </a:r>
          </a:p>
          <a:p>
            <a:r>
              <a:rPr lang="en-GB" sz="2400" dirty="0">
                <a:solidFill>
                  <a:srgbClr val="0000FF"/>
                </a:solidFill>
                <a:latin typeface="+mn-lt"/>
              </a:rPr>
              <a:t>Progression Step 1: Nursery and Reception</a:t>
            </a:r>
          </a:p>
          <a:p>
            <a:r>
              <a:rPr lang="en-GB" sz="2400" dirty="0">
                <a:solidFill>
                  <a:srgbClr val="0000FF"/>
                </a:solidFill>
                <a:latin typeface="+mn-lt"/>
              </a:rPr>
              <a:t>Progression Step 2: Years 1, 2 and 3.</a:t>
            </a:r>
          </a:p>
          <a:p>
            <a:r>
              <a:rPr lang="en-GB" sz="2400" dirty="0">
                <a:solidFill>
                  <a:srgbClr val="0000FF"/>
                </a:solidFill>
                <a:latin typeface="+mn-lt"/>
              </a:rPr>
              <a:t>Progression Step 3: Years 4, 5 and 6.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b="1" u="sng" dirty="0">
              <a:solidFill>
                <a:srgbClr val="0000FF"/>
              </a:solidFill>
              <a:latin typeface="+mn-lt"/>
            </a:endParaRPr>
          </a:p>
          <a:p>
            <a:endParaRPr lang="en-GB" sz="2400" dirty="0">
              <a:solidFill>
                <a:srgbClr val="0000FF"/>
              </a:solidFill>
              <a:latin typeface="+mn-lt"/>
            </a:endParaRPr>
          </a:p>
          <a:p>
            <a:endParaRPr lang="en-GB" sz="2400" dirty="0">
              <a:solidFill>
                <a:srgbClr val="0000FF"/>
              </a:solidFill>
              <a:latin typeface="+mn-lt"/>
            </a:endParaRPr>
          </a:p>
          <a:p>
            <a:endParaRPr lang="en-GB" sz="2400" dirty="0">
              <a:solidFill>
                <a:srgbClr val="0000FF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976547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93370" y="-99639"/>
            <a:ext cx="10797540" cy="1325563"/>
          </a:xfrm>
        </p:spPr>
        <p:txBody>
          <a:bodyPr/>
          <a:lstStyle/>
          <a:p>
            <a:r>
              <a:rPr lang="en-GB" b="1" u="sng" dirty="0">
                <a:solidFill>
                  <a:srgbClr val="FF0000"/>
                </a:solidFill>
              </a:rPr>
              <a:t>Assessment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3370" y="1015154"/>
            <a:ext cx="11446048" cy="60016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  <a:latin typeface="+mn-lt"/>
              </a:rPr>
              <a:t>Assessment plays a fundamental role in enabling us to support children to make progress at a pace that is </a:t>
            </a:r>
            <a:r>
              <a:rPr lang="en-GB" sz="2400" b="1" dirty="0">
                <a:solidFill>
                  <a:srgbClr val="0000FF"/>
                </a:solidFill>
                <a:latin typeface="+mn-lt"/>
              </a:rPr>
              <a:t>appropriate to them</a:t>
            </a:r>
            <a:r>
              <a:rPr lang="en-GB" sz="2400" dirty="0">
                <a:solidFill>
                  <a:srgbClr val="0000FF"/>
                </a:solidFill>
                <a:latin typeface="+mn-lt"/>
              </a:rPr>
              <a:t>, ensuring they are supported and challenged accordingly. It should contribute to developing a </a:t>
            </a:r>
            <a:r>
              <a:rPr lang="en-GB" sz="2400" b="1" dirty="0">
                <a:solidFill>
                  <a:srgbClr val="0000FF"/>
                </a:solidFill>
                <a:latin typeface="+mn-lt"/>
              </a:rPr>
              <a:t>holistic picture </a:t>
            </a:r>
            <a:r>
              <a:rPr lang="en-GB" sz="2400" dirty="0">
                <a:solidFill>
                  <a:srgbClr val="0000FF"/>
                </a:solidFill>
                <a:latin typeface="+mn-lt"/>
              </a:rPr>
              <a:t>of your child- their strengths, the ways in which they learn and their areas for development- to inform next steps in teaching and learning. </a:t>
            </a:r>
          </a:p>
          <a:p>
            <a:endParaRPr lang="en-GB" sz="2400" dirty="0">
              <a:solidFill>
                <a:srgbClr val="0000FF"/>
              </a:solidFill>
              <a:latin typeface="+mn-lt"/>
            </a:endParaRPr>
          </a:p>
          <a:p>
            <a:r>
              <a:rPr lang="en-GB" sz="2400" dirty="0">
                <a:solidFill>
                  <a:srgbClr val="0000FF"/>
                </a:solidFill>
                <a:latin typeface="+mn-lt"/>
              </a:rPr>
              <a:t>Assessment has three main roles in the process of enabling children’s progression. It provides us with information so that we can:</a:t>
            </a:r>
          </a:p>
          <a:p>
            <a:endParaRPr lang="en-GB" sz="2400" dirty="0">
              <a:solidFill>
                <a:srgbClr val="0000FF"/>
              </a:solidFill>
              <a:latin typeface="+mn-lt"/>
            </a:endParaRPr>
          </a:p>
          <a:p>
            <a:pPr marL="342900" indent="-342900">
              <a:buFontTx/>
              <a:buChar char="-"/>
            </a:pPr>
            <a:r>
              <a:rPr lang="en-GB" sz="2400" dirty="0">
                <a:solidFill>
                  <a:srgbClr val="0000FF"/>
                </a:solidFill>
                <a:latin typeface="+mn-lt"/>
              </a:rPr>
              <a:t>Support individual children on an ongoing, day-to-day basis.</a:t>
            </a:r>
          </a:p>
          <a:p>
            <a:pPr marL="342900" indent="-342900">
              <a:buFontTx/>
              <a:buChar char="-"/>
            </a:pPr>
            <a:r>
              <a:rPr lang="en-GB" sz="2400" dirty="0">
                <a:solidFill>
                  <a:srgbClr val="0000FF"/>
                </a:solidFill>
                <a:latin typeface="+mn-lt"/>
              </a:rPr>
              <a:t>Identify, capture and reflect on individual children’s progress over time</a:t>
            </a:r>
          </a:p>
          <a:p>
            <a:pPr marL="342900" indent="-342900">
              <a:buFontTx/>
              <a:buChar char="-"/>
            </a:pPr>
            <a:r>
              <a:rPr lang="en-GB" sz="2400" dirty="0">
                <a:solidFill>
                  <a:srgbClr val="0000FF"/>
                </a:solidFill>
                <a:latin typeface="+mn-lt"/>
              </a:rPr>
              <a:t>Understand the progress of different groups of children in order to reflect on practice.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b="1" u="sng" dirty="0">
              <a:solidFill>
                <a:srgbClr val="0000FF"/>
              </a:solidFill>
              <a:latin typeface="+mn-lt"/>
            </a:endParaRPr>
          </a:p>
          <a:p>
            <a:endParaRPr lang="en-GB" sz="2400" dirty="0">
              <a:solidFill>
                <a:srgbClr val="0000FF"/>
              </a:solidFill>
              <a:latin typeface="+mn-lt"/>
            </a:endParaRPr>
          </a:p>
          <a:p>
            <a:endParaRPr lang="en-GB" sz="2400" dirty="0">
              <a:solidFill>
                <a:srgbClr val="0000FF"/>
              </a:solidFill>
              <a:latin typeface="+mn-lt"/>
            </a:endParaRPr>
          </a:p>
          <a:p>
            <a:endParaRPr lang="en-GB" sz="2400" dirty="0">
              <a:solidFill>
                <a:srgbClr val="0000FF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26239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93370" y="-99639"/>
            <a:ext cx="10797540" cy="1325563"/>
          </a:xfrm>
        </p:spPr>
        <p:txBody>
          <a:bodyPr/>
          <a:lstStyle/>
          <a:p>
            <a:r>
              <a:rPr lang="en-GB" b="1" u="sng" dirty="0">
                <a:solidFill>
                  <a:srgbClr val="FF0000"/>
                </a:solidFill>
              </a:rPr>
              <a:t>Learning Dispositions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3370" y="1015154"/>
            <a:ext cx="11446048" cy="286232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 dirty="0">
                <a:solidFill>
                  <a:srgbClr val="0000FF"/>
                </a:solidFill>
                <a:latin typeface="+mn-lt"/>
              </a:rPr>
              <a:t>Learning Dispositions are the </a:t>
            </a:r>
            <a:r>
              <a:rPr lang="en-GB" sz="2000" b="1" dirty="0">
                <a:solidFill>
                  <a:srgbClr val="0000FF"/>
                </a:solidFill>
                <a:latin typeface="+mn-lt"/>
              </a:rPr>
              <a:t>attitudes</a:t>
            </a:r>
            <a:r>
              <a:rPr lang="en-GB" sz="2000" dirty="0">
                <a:solidFill>
                  <a:srgbClr val="0000FF"/>
                </a:solidFill>
                <a:latin typeface="+mn-lt"/>
              </a:rPr>
              <a:t>, </a:t>
            </a:r>
            <a:r>
              <a:rPr lang="en-GB" sz="2000" b="1" dirty="0">
                <a:solidFill>
                  <a:srgbClr val="0000FF"/>
                </a:solidFill>
                <a:latin typeface="+mn-lt"/>
              </a:rPr>
              <a:t>habits</a:t>
            </a:r>
            <a:r>
              <a:rPr lang="en-GB" sz="2000" dirty="0">
                <a:solidFill>
                  <a:srgbClr val="0000FF"/>
                </a:solidFill>
                <a:latin typeface="+mn-lt"/>
              </a:rPr>
              <a:t> and </a:t>
            </a:r>
            <a:r>
              <a:rPr lang="en-GB" sz="2000" b="1" dirty="0">
                <a:solidFill>
                  <a:srgbClr val="0000FF"/>
                </a:solidFill>
                <a:latin typeface="+mn-lt"/>
              </a:rPr>
              <a:t>tendencies</a:t>
            </a:r>
            <a:r>
              <a:rPr lang="en-GB" sz="2000" dirty="0">
                <a:solidFill>
                  <a:srgbClr val="0000FF"/>
                </a:solidFill>
                <a:latin typeface="+mn-lt"/>
              </a:rPr>
              <a:t> that shape how individuals approach learning. Strong learning dispositions can strongly enhance a learners ability to acquire new knowledge and skills, adapt to new situations and become a lifelong learner. 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b="1" u="sng" dirty="0">
              <a:solidFill>
                <a:srgbClr val="0000FF"/>
              </a:solidFill>
              <a:latin typeface="+mn-lt"/>
            </a:endParaRPr>
          </a:p>
          <a:p>
            <a:endParaRPr lang="en-GB" sz="2400" dirty="0">
              <a:solidFill>
                <a:srgbClr val="0000FF"/>
              </a:solidFill>
              <a:latin typeface="+mn-lt"/>
            </a:endParaRPr>
          </a:p>
          <a:p>
            <a:endParaRPr lang="en-GB" sz="2400" dirty="0">
              <a:solidFill>
                <a:srgbClr val="0000FF"/>
              </a:solidFill>
              <a:latin typeface="+mn-lt"/>
            </a:endParaRPr>
          </a:p>
          <a:p>
            <a:endParaRPr lang="en-GB" sz="2400" dirty="0">
              <a:solidFill>
                <a:srgbClr val="0000FF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B31610-832B-4C2F-A2AF-2F408FE9EA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8073" y="2230476"/>
            <a:ext cx="8395853" cy="4560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4667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75310" y="-99639"/>
            <a:ext cx="10515600" cy="1325563"/>
          </a:xfrm>
        </p:spPr>
        <p:txBody>
          <a:bodyPr/>
          <a:lstStyle/>
          <a:p>
            <a:r>
              <a:rPr lang="en-GB" b="1" u="sng" dirty="0">
                <a:solidFill>
                  <a:srgbClr val="FF0000"/>
                </a:solidFill>
              </a:rPr>
              <a:t>Health and Well-Being- Healthy Habits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3370" y="1015154"/>
            <a:ext cx="11446048" cy="452431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  <a:latin typeface="+mn-lt"/>
              </a:rPr>
              <a:t>In Pontlliw, we have been part of the Healthy Schools initiative for many years. We aim to encourage the children to make healthy choices and understand the importance of a healthy lifestyle.</a:t>
            </a:r>
          </a:p>
          <a:p>
            <a:endParaRPr lang="en-GB" sz="2400" dirty="0">
              <a:solidFill>
                <a:srgbClr val="0000FF"/>
              </a:solidFill>
              <a:latin typeface="+mn-lt"/>
            </a:endParaRPr>
          </a:p>
          <a:p>
            <a:r>
              <a:rPr lang="en-GB" sz="2400" b="1" dirty="0">
                <a:solidFill>
                  <a:srgbClr val="0000FF"/>
                </a:solidFill>
                <a:latin typeface="+mn-lt"/>
              </a:rPr>
              <a:t>Morning Snack: </a:t>
            </a:r>
            <a:r>
              <a:rPr lang="en-GB" sz="2400" dirty="0">
                <a:solidFill>
                  <a:srgbClr val="0000FF"/>
                </a:solidFill>
                <a:latin typeface="+mn-lt"/>
              </a:rPr>
              <a:t>your child will need a healthy snack and drink, e.g. fruit, vegetables, water. </a:t>
            </a:r>
          </a:p>
          <a:p>
            <a:endParaRPr lang="en-GB" sz="2400" dirty="0">
              <a:solidFill>
                <a:srgbClr val="0000FF"/>
              </a:solidFill>
              <a:latin typeface="+mn-lt"/>
            </a:endParaRPr>
          </a:p>
          <a:p>
            <a:r>
              <a:rPr lang="en-GB" sz="2400" b="1" dirty="0">
                <a:solidFill>
                  <a:srgbClr val="0000FF"/>
                </a:solidFill>
                <a:latin typeface="+mn-lt"/>
                <a:cs typeface="Arial"/>
              </a:rPr>
              <a:t>Tropical Tuesday: </a:t>
            </a:r>
            <a:r>
              <a:rPr lang="en-GB" sz="2400" dirty="0">
                <a:solidFill>
                  <a:srgbClr val="0000FF"/>
                </a:solidFill>
                <a:latin typeface="+mn-lt"/>
                <a:cs typeface="Arial"/>
              </a:rPr>
              <a:t>A range of fruit is available to purchase from school on a TUESDAY for 30p. Your child will need to bring the money into school on the day. </a:t>
            </a:r>
            <a:endParaRPr lang="en-GB" sz="2400" dirty="0">
              <a:solidFill>
                <a:srgbClr val="0000FF"/>
              </a:solidFill>
              <a:latin typeface="+mn-lt"/>
              <a:ea typeface="Calibri"/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b="1" u="sng" dirty="0">
              <a:solidFill>
                <a:srgbClr val="0000FF"/>
              </a:solidFill>
              <a:latin typeface="+mn-lt"/>
            </a:endParaRPr>
          </a:p>
          <a:p>
            <a:endParaRPr lang="en-GB" sz="2400" dirty="0">
              <a:solidFill>
                <a:srgbClr val="0000FF"/>
              </a:solidFill>
              <a:latin typeface="+mn-lt"/>
            </a:endParaRPr>
          </a:p>
          <a:p>
            <a:endParaRPr lang="en-GB" sz="2400" dirty="0">
              <a:solidFill>
                <a:srgbClr val="0000FF"/>
              </a:solidFill>
              <a:latin typeface="+mn-lt"/>
            </a:endParaRPr>
          </a:p>
          <a:p>
            <a:endParaRPr lang="en-GB" sz="2400" dirty="0">
              <a:solidFill>
                <a:srgbClr val="0000FF"/>
              </a:solidFill>
              <a:latin typeface="+mn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309" y="4454435"/>
            <a:ext cx="3013165" cy="225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255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917B228-BD4C-4E42-BDF9-C18E1D3AF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1" y="-75985"/>
            <a:ext cx="3505495" cy="162232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u="sng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j2stars </a:t>
            </a:r>
          </a:p>
        </p:txBody>
      </p:sp>
      <p:sp>
        <p:nvSpPr>
          <p:cNvPr id="1030" name="TextBox 5">
            <a:extLst>
              <a:ext uri="{FF2B5EF4-FFF2-40B4-BE49-F238E27FC236}">
                <a16:creationId xmlns:a16="http://schemas.microsoft.com/office/drawing/2014/main" id="{9DF038D2-27E4-7F40-B70B-D962357E49D0}"/>
              </a:ext>
            </a:extLst>
          </p:cNvPr>
          <p:cNvSpPr txBox="1"/>
          <p:nvPr/>
        </p:nvSpPr>
        <p:spPr>
          <a:xfrm>
            <a:off x="164300" y="1290083"/>
            <a:ext cx="4474755" cy="50068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2600" dirty="0">
                <a:solidFill>
                  <a:srgbClr val="FF0000"/>
                </a:solidFill>
                <a:latin typeface="+mn-lt"/>
                <a:cs typeface="+mn-cs"/>
              </a:rPr>
              <a:t>j2stars allows the children to:</a:t>
            </a:r>
          </a:p>
          <a:p>
            <a:pPr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en-US" sz="2300" dirty="0">
              <a:latin typeface="+mn-lt"/>
              <a:cs typeface="+mn-cs"/>
            </a:endParaRPr>
          </a:p>
          <a:p>
            <a:pPr marL="34290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600" dirty="0">
                <a:solidFill>
                  <a:srgbClr val="0000FF"/>
                </a:solidFill>
                <a:latin typeface="+mn-lt"/>
                <a:cs typeface="+mn-cs"/>
              </a:rPr>
              <a:t>Modify their own avatar to suit their preferences.</a:t>
            </a:r>
          </a:p>
          <a:p>
            <a:pPr marL="34290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600" dirty="0">
                <a:solidFill>
                  <a:srgbClr val="0000FF"/>
                </a:solidFill>
                <a:latin typeface="+mn-lt"/>
                <a:cs typeface="+mn-cs"/>
              </a:rPr>
              <a:t>Gain stars for positive behaviour within class e.g. being kind, showing resilience, trying their best.</a:t>
            </a:r>
          </a:p>
          <a:p>
            <a:pPr marL="34290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600" dirty="0">
                <a:solidFill>
                  <a:srgbClr val="0000FF"/>
                </a:solidFill>
                <a:latin typeface="+mn-lt"/>
                <a:cs typeface="+mn-cs"/>
              </a:rPr>
              <a:t>Gain a prize for every set amount of points.</a:t>
            </a:r>
          </a:p>
          <a:p>
            <a:pPr marL="34290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en-US" sz="2300" dirty="0">
              <a:latin typeface="+mn-lt"/>
              <a:cs typeface="+mn-cs"/>
            </a:endParaRPr>
          </a:p>
          <a:p>
            <a:pPr marL="34290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en-US" sz="1400" dirty="0">
              <a:latin typeface="+mn-lt"/>
              <a:cs typeface="+mn-cs"/>
            </a:endParaRPr>
          </a:p>
        </p:txBody>
      </p:sp>
      <p:sp>
        <p:nvSpPr>
          <p:cNvPr id="1031" name="Rectangle 70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2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A group of cartoon characters&#10;&#10;Description automatically generated with low confidence">
            <a:extLst>
              <a:ext uri="{FF2B5EF4-FFF2-40B4-BE49-F238E27FC236}">
                <a16:creationId xmlns:a16="http://schemas.microsoft.com/office/drawing/2014/main" id="{55E493DC-4B0E-4442-9768-26257B97F9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05862" y="1546336"/>
            <a:ext cx="6019331" cy="3762081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23154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>
          <a:xfrm>
            <a:off x="277091" y="365125"/>
            <a:ext cx="11732347" cy="1325563"/>
          </a:xfrm>
        </p:spPr>
        <p:txBody>
          <a:bodyPr/>
          <a:lstStyle/>
          <a:p>
            <a:r>
              <a:rPr lang="en-GB" sz="4000" b="1" dirty="0">
                <a:solidFill>
                  <a:srgbClr val="FF0000"/>
                </a:solidFill>
                <a:latin typeface="+mn-lt"/>
              </a:rPr>
              <a:t>Pupil Voice Groups.</a:t>
            </a:r>
          </a:p>
        </p:txBody>
      </p:sp>
      <p:pic>
        <p:nvPicPr>
          <p:cNvPr id="1536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92333" y="5153891"/>
            <a:ext cx="1519959" cy="1519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79154" y="1690688"/>
            <a:ext cx="11173158" cy="397031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0000FF"/>
                </a:solidFill>
                <a:latin typeface="+mn-lt"/>
              </a:rPr>
              <a:t>The children will continue to be a part of a pupil voice group next year.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>
              <a:solidFill>
                <a:srgbClr val="0000FF"/>
              </a:solidFill>
              <a:latin typeface="+mn-lt"/>
            </a:endParaRPr>
          </a:p>
          <a:p>
            <a:r>
              <a:rPr lang="en-GB" sz="2800" dirty="0">
                <a:solidFill>
                  <a:srgbClr val="0000FF"/>
                </a:solidFill>
                <a:latin typeface="+mn-lt"/>
              </a:rPr>
              <a:t>The Pupil voice groups are: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>
                <a:solidFill>
                  <a:srgbClr val="FF0000"/>
                </a:solidFill>
                <a:latin typeface="+mn-lt"/>
              </a:rPr>
              <a:t>Eco Warriors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>
                <a:solidFill>
                  <a:srgbClr val="00B050"/>
                </a:solidFill>
                <a:latin typeface="+mn-lt"/>
              </a:rPr>
              <a:t>Healthy Heroes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>
                <a:solidFill>
                  <a:srgbClr val="7030A0"/>
                </a:solidFill>
                <a:latin typeface="+mn-lt"/>
              </a:rPr>
              <a:t>Digital Dragons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Criw Cymraeg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>
                <a:solidFill>
                  <a:schemeClr val="accent4">
                    <a:lumMod val="75000"/>
                  </a:schemeClr>
                </a:solidFill>
                <a:latin typeface="+mn-lt"/>
              </a:rPr>
              <a:t>Safety Soldiers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>
                <a:solidFill>
                  <a:srgbClr val="C00000"/>
                </a:solidFill>
                <a:latin typeface="+mn-lt"/>
                <a:ea typeface="Calibri"/>
                <a:cs typeface="Arial"/>
              </a:rPr>
              <a:t>Diversity Developers</a:t>
            </a:r>
            <a:endParaRPr lang="en-GB" sz="2800" dirty="0">
              <a:solidFill>
                <a:srgbClr val="C00000"/>
              </a:solidFill>
              <a:latin typeface="+mn-lt"/>
              <a:ea typeface="Calibri"/>
            </a:endParaRPr>
          </a:p>
        </p:txBody>
      </p:sp>
      <p:pic>
        <p:nvPicPr>
          <p:cNvPr id="5124" name="Picture 4" descr="Free photo: Light bulb idea - Art, Object, Innovation - Free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5263" y="2760950"/>
            <a:ext cx="2219603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A65238B-7104-194F-A338-EF64510EC7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614" r="20077"/>
          <a:stretch/>
        </p:blipFill>
        <p:spPr>
          <a:xfrm>
            <a:off x="6511638" y="4286971"/>
            <a:ext cx="1519960" cy="1760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148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>
          <a:xfrm>
            <a:off x="154546" y="149225"/>
            <a:ext cx="10515600" cy="1325563"/>
          </a:xfrm>
        </p:spPr>
        <p:txBody>
          <a:bodyPr/>
          <a:lstStyle/>
          <a:p>
            <a:r>
              <a:rPr lang="en-GB" sz="6000" b="1" dirty="0">
                <a:solidFill>
                  <a:srgbClr val="FF0000"/>
                </a:solidFill>
              </a:rPr>
              <a:t>HOMEWORK</a:t>
            </a:r>
            <a:endParaRPr lang="en-GB" sz="6000" dirty="0"/>
          </a:p>
        </p:txBody>
      </p:sp>
      <p:pic>
        <p:nvPicPr>
          <p:cNvPr id="24578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93883" y="5320914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54546" y="1261918"/>
            <a:ext cx="8667336" cy="449353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b="1" u="sng" dirty="0">
                <a:solidFill>
                  <a:srgbClr val="00B050"/>
                </a:solidFill>
                <a:latin typeface="+mn-lt"/>
                <a:cs typeface="+mn-cs"/>
              </a:rPr>
              <a:t>Spelling Homework</a:t>
            </a:r>
            <a:endParaRPr lang="en-GB" sz="2200" dirty="0">
              <a:solidFill>
                <a:srgbClr val="0000FF"/>
              </a:solidFill>
              <a:latin typeface="+mn-lt"/>
              <a:cs typeface="Calibri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srgbClr val="0000FF"/>
                </a:solidFill>
                <a:latin typeface="+mn-lt"/>
                <a:cs typeface="+mn-cs"/>
              </a:rPr>
              <a:t>The children undertake fun spelling activities in class that incorporate their specific group of spelling words.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srgbClr val="0000FF"/>
                </a:solidFill>
                <a:latin typeface="+mn-lt"/>
                <a:cs typeface="Calibri"/>
              </a:rPr>
              <a:t>Spelling pattern words will be given out fortnightly.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srgbClr val="0000FF"/>
                </a:solidFill>
                <a:latin typeface="+mn-lt"/>
                <a:cs typeface="Calibri"/>
              </a:rPr>
              <a:t>Spelling high frequency words will be given out half termly.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2200" dirty="0">
              <a:solidFill>
                <a:srgbClr val="0000FF"/>
              </a:solidFill>
              <a:latin typeface="+mn-lt"/>
              <a:cs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b="1" u="sng" dirty="0">
                <a:solidFill>
                  <a:srgbClr val="00B050"/>
                </a:solidFill>
                <a:latin typeface="+mn-lt"/>
                <a:cs typeface="+mn-cs"/>
              </a:rPr>
              <a:t>Mathematics Homework</a:t>
            </a:r>
            <a:endParaRPr lang="en-GB" sz="2200" b="1" u="sng" dirty="0">
              <a:solidFill>
                <a:srgbClr val="00B050"/>
              </a:solidFill>
              <a:latin typeface="XCCW Joined 1a" panose="03050602040000000000" pitchFamily="66" charset="0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srgbClr val="0000FF"/>
                </a:solidFill>
                <a:latin typeface="+mn-lt"/>
                <a:cs typeface="Arial"/>
              </a:rPr>
              <a:t>The children will be set Maths homework every Friday.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200" b="1" u="sng" dirty="0">
              <a:solidFill>
                <a:srgbClr val="0000FF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b="1" u="sng" dirty="0">
                <a:solidFill>
                  <a:srgbClr val="00B050"/>
                </a:solidFill>
                <a:latin typeface="+mn-lt"/>
                <a:cs typeface="Arial"/>
              </a:rPr>
              <a:t>Reading</a:t>
            </a:r>
            <a:r>
              <a:rPr lang="en-GB" sz="2200" b="1" u="sng" dirty="0">
                <a:solidFill>
                  <a:srgbClr val="0000FF"/>
                </a:solidFill>
                <a:latin typeface="+mn-lt"/>
                <a:cs typeface="Arial"/>
              </a:rPr>
              <a:t> </a:t>
            </a:r>
            <a:endParaRPr lang="en-GB" sz="2200" b="1" u="sng" dirty="0">
              <a:solidFill>
                <a:srgbClr val="0000FF"/>
              </a:solidFill>
              <a:latin typeface="+mn-lt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srgbClr val="0000FF"/>
                </a:solidFill>
                <a:latin typeface="+mn-lt"/>
                <a:cs typeface="Calibri"/>
              </a:rPr>
              <a:t>It is important that your child brings their reading book to school every day. Please comment regularly in your child’s reading diary as your feedback is beneficial.</a:t>
            </a:r>
            <a:endParaRPr lang="en-GB" sz="2200" dirty="0">
              <a:solidFill>
                <a:srgbClr val="0000FF"/>
              </a:solidFill>
              <a:latin typeface="+mn-lt"/>
            </a:endParaRPr>
          </a:p>
        </p:txBody>
      </p:sp>
      <p:pic>
        <p:nvPicPr>
          <p:cNvPr id="14342" name="Picture 6" descr="school clipart writing station | Clip art library, Free clip art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6591" y="374804"/>
            <a:ext cx="1384216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9769" y="896495"/>
            <a:ext cx="2403565" cy="18026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1086" y="3121954"/>
            <a:ext cx="2525486" cy="189411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7B19BA4-EC50-4B4E-8C25-A9306D1CC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347" y="238992"/>
            <a:ext cx="3505495" cy="162232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u="sng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Working Together </a:t>
            </a:r>
          </a:p>
        </p:txBody>
      </p:sp>
      <p:sp>
        <p:nvSpPr>
          <p:cNvPr id="3096" name="TextBox 5">
            <a:extLst>
              <a:ext uri="{FF2B5EF4-FFF2-40B4-BE49-F238E27FC236}">
                <a16:creationId xmlns:a16="http://schemas.microsoft.com/office/drawing/2014/main" id="{4C8FCA59-C2E5-7E47-8616-32593DC70850}"/>
              </a:ext>
            </a:extLst>
          </p:cNvPr>
          <p:cNvSpPr txBox="1"/>
          <p:nvPr/>
        </p:nvSpPr>
        <p:spPr>
          <a:xfrm>
            <a:off x="183635" y="1742433"/>
            <a:ext cx="4436918" cy="47726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solidFill>
                  <a:srgbClr val="0000FF"/>
                </a:solidFill>
                <a:latin typeface="+mn-lt"/>
                <a:cs typeface="+mn-cs"/>
              </a:rPr>
              <a:t>Our staff are very much looking forward to continuing working with you to ensure that the children have a fun, happy and productive time in Year 1. 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600" dirty="0">
              <a:solidFill>
                <a:srgbClr val="0000FF"/>
              </a:solidFill>
              <a:latin typeface="+mn-lt"/>
              <a:cs typeface="+mn-cs"/>
            </a:endParaRPr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FF"/>
                </a:solidFill>
                <a:latin typeface="+mn-lt"/>
                <a:cs typeface="+mn-cs"/>
              </a:rPr>
              <a:t>Helping your child become more independent. </a:t>
            </a:r>
            <a:endParaRPr lang="en-GB" sz="1600" dirty="0">
              <a:solidFill>
                <a:srgbClr val="0000FF"/>
              </a:solidFill>
              <a:latin typeface="+mn-lt"/>
              <a:cs typeface="+mn-cs"/>
            </a:endParaRPr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00FF"/>
                </a:solidFill>
                <a:latin typeface="+mn-lt"/>
                <a:cs typeface="+mn-cs"/>
              </a:rPr>
              <a:t>Ensuring the children complete their homework/reading regularly.</a:t>
            </a:r>
            <a:endParaRPr lang="en-US" sz="1600" dirty="0">
              <a:solidFill>
                <a:srgbClr val="0000FF"/>
              </a:solidFill>
              <a:latin typeface="+mn-lt"/>
              <a:cs typeface="+mn-cs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00FF"/>
                </a:solidFill>
                <a:latin typeface="+mn-lt"/>
                <a:cs typeface="+mn-cs"/>
              </a:rPr>
              <a:t> Sharing any important information about your child with the class teacher e.g. any new medication.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FF"/>
                </a:solidFill>
                <a:latin typeface="+mn-lt"/>
                <a:cs typeface="+mn-cs"/>
              </a:rPr>
              <a:t>Helping us enrich our curriculum by coming into school to share information about different topics/areas.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FF"/>
              </a:solidFill>
              <a:latin typeface="+mn-lt"/>
              <a:cs typeface="+mn-cs"/>
            </a:endParaRPr>
          </a:p>
          <a:p>
            <a:pPr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en-US" sz="1100" dirty="0">
              <a:latin typeface="+mn-lt"/>
              <a:cs typeface="+mn-cs"/>
            </a:endParaRP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8" name="Picture 6" descr="Free Working Together Images, Download Free Working Together Images png  images, Free ClipArts on Clipart Library">
            <a:extLst>
              <a:ext uri="{FF2B5EF4-FFF2-40B4-BE49-F238E27FC236}">
                <a16:creationId xmlns:a16="http://schemas.microsoft.com/office/drawing/2014/main" id="{9FB6182E-B0FB-3F4A-BCC9-09CCE29F29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889" y="1223927"/>
            <a:ext cx="6502400" cy="440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77959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0240AA30-F69A-4FAF-AE07-47018173A1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C:\Users\PLLP-staff.Jonesc\AppData\Local\Microsoft\Windows\INetCache\Content.MSO\638E2EA5.tmp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699"/>
          <a:stretch/>
        </p:blipFill>
        <p:spPr bwMode="auto">
          <a:xfrm>
            <a:off x="951447" y="1642045"/>
            <a:ext cx="5159652" cy="1007808"/>
          </a:xfrm>
          <a:prstGeom prst="rect">
            <a:avLst/>
          </a:prstGeom>
          <a:noFill/>
        </p:spPr>
      </p:pic>
      <p:sp>
        <p:nvSpPr>
          <p:cNvPr id="73" name="Freeform 5">
            <a:extLst>
              <a:ext uri="{FF2B5EF4-FFF2-40B4-BE49-F238E27FC236}">
                <a16:creationId xmlns:a16="http://schemas.microsoft.com/office/drawing/2014/main" id="{77AE232F-8DC9-433E-8E9F-08B5A83609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789091" y="4377267"/>
            <a:ext cx="542047" cy="2376459"/>
          </a:xfrm>
          <a:custGeom>
            <a:avLst/>
            <a:gdLst>
              <a:gd name="T0" fmla="*/ 491 w 491"/>
              <a:gd name="T1" fmla="*/ 2247 h 2732"/>
              <a:gd name="T2" fmla="*/ 0 w 491"/>
              <a:gd name="T3" fmla="*/ 2732 h 2732"/>
              <a:gd name="T4" fmla="*/ 0 w 491"/>
              <a:gd name="T5" fmla="*/ 486 h 2732"/>
              <a:gd name="T6" fmla="*/ 491 w 491"/>
              <a:gd name="T7" fmla="*/ 0 h 2732"/>
              <a:gd name="T8" fmla="*/ 491 w 491"/>
              <a:gd name="T9" fmla="*/ 2247 h 2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91" h="2732">
                <a:moveTo>
                  <a:pt x="491" y="2247"/>
                </a:moveTo>
                <a:lnTo>
                  <a:pt x="0" y="2732"/>
                </a:lnTo>
                <a:lnTo>
                  <a:pt x="0" y="486"/>
                </a:lnTo>
                <a:lnTo>
                  <a:pt x="491" y="0"/>
                </a:lnTo>
                <a:lnTo>
                  <a:pt x="491" y="224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5" name="Freeform 6">
            <a:extLst>
              <a:ext uri="{FF2B5EF4-FFF2-40B4-BE49-F238E27FC236}">
                <a16:creationId xmlns:a16="http://schemas.microsoft.com/office/drawing/2014/main" id="{3B1C58A3-300B-400F-A894-FD8BB10A18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783841" y="4208147"/>
            <a:ext cx="369761" cy="212183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7" name="Freeform 7">
            <a:extLst>
              <a:ext uri="{FF2B5EF4-FFF2-40B4-BE49-F238E27FC236}">
                <a16:creationId xmlns:a16="http://schemas.microsoft.com/office/drawing/2014/main" id="{6FB69856-A6E3-4654-BD50-6D8E4E75B0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951746" y="4098332"/>
            <a:ext cx="201857" cy="2055805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9" name="Freeform 6">
            <a:extLst>
              <a:ext uri="{FF2B5EF4-FFF2-40B4-BE49-F238E27FC236}">
                <a16:creationId xmlns:a16="http://schemas.microsoft.com/office/drawing/2014/main" id="{5190D104-AE08-4129-8996-47C6F06301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048198" y="4208147"/>
            <a:ext cx="339126" cy="212183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" name="Freeform 7">
            <a:extLst>
              <a:ext uri="{FF2B5EF4-FFF2-40B4-BE49-F238E27FC236}">
                <a16:creationId xmlns:a16="http://schemas.microsoft.com/office/drawing/2014/main" id="{3B80333C-12BF-46C0-9DDE-043EA600C9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053721" y="4098333"/>
            <a:ext cx="201857" cy="2055805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3" name="Rectangle 8">
            <a:extLst>
              <a:ext uri="{FF2B5EF4-FFF2-40B4-BE49-F238E27FC236}">
                <a16:creationId xmlns:a16="http://schemas.microsoft.com/office/drawing/2014/main" id="{8488CD0F-BED8-464A-B629-B9DF357E23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51447" y="4098334"/>
            <a:ext cx="10304132" cy="19607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1285346" y="4267831"/>
            <a:ext cx="9716883" cy="107158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400" dirty="0">
                <a:solidFill>
                  <a:srgbClr val="FEFFFF"/>
                </a:solidFill>
                <a:latin typeface="+mj-lt"/>
                <a:ea typeface="+mj-ea"/>
                <a:cs typeface="+mj-cs"/>
              </a:rPr>
              <a:t>Thank you for listening!</a:t>
            </a:r>
            <a:br>
              <a:rPr lang="en-US" sz="3400" dirty="0">
                <a:solidFill>
                  <a:srgbClr val="FEFFFF"/>
                </a:solidFill>
                <a:latin typeface="+mj-lt"/>
                <a:ea typeface="+mj-ea"/>
                <a:cs typeface="+mj-cs"/>
              </a:rPr>
            </a:br>
            <a:endParaRPr lang="en-US" sz="3400" dirty="0">
              <a:solidFill>
                <a:srgbClr val="FE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5" name="Rectangle 8">
            <a:extLst>
              <a:ext uri="{FF2B5EF4-FFF2-40B4-BE49-F238E27FC236}">
                <a16:creationId xmlns:a16="http://schemas.microsoft.com/office/drawing/2014/main" id="{95F7A14D-9BE4-44DE-B304-15B1F3C380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387324" y="4377267"/>
            <a:ext cx="801628" cy="19527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7039" y="239446"/>
            <a:ext cx="4185592" cy="313919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8fb5c23-feaf-428e-939f-58fc958f6456" xsi:nil="true"/>
    <lcf76f155ced4ddcb4097134ff3c332f xmlns="52e0ec65-5702-4cf4-b829-23c42d276d2d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9DE1D4337D83A4EBA249C9A9AEEA7F4" ma:contentTypeVersion="19" ma:contentTypeDescription="Create a new document." ma:contentTypeScope="" ma:versionID="bed46daed91e4501fe8290113f09168d">
  <xsd:schema xmlns:xsd="http://www.w3.org/2001/XMLSchema" xmlns:xs="http://www.w3.org/2001/XMLSchema" xmlns:p="http://schemas.microsoft.com/office/2006/metadata/properties" xmlns:ns2="52e0ec65-5702-4cf4-b829-23c42d276d2d" xmlns:ns3="98fb5c23-feaf-428e-939f-58fc958f6456" targetNamespace="http://schemas.microsoft.com/office/2006/metadata/properties" ma:root="true" ma:fieldsID="488d638a00d42f65d237c8655b38afda" ns2:_="" ns3:_="">
    <xsd:import namespace="52e0ec65-5702-4cf4-b829-23c42d276d2d"/>
    <xsd:import namespace="98fb5c23-feaf-428e-939f-58fc958f645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e0ec65-5702-4cf4-b829-23c42d276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fb5c23-feaf-428e-939f-58fc958f6456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3c5de89-05ab-43ca-b252-d87b52fb2caa}" ma:internalName="TaxCatchAll" ma:showField="CatchAllData" ma:web="98fb5c23-feaf-428e-939f-58fc958f645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C356F8F-C72C-47F9-B7DC-A5D2E8714554}">
  <ds:schemaRefs>
    <ds:schemaRef ds:uri="http://schemas.microsoft.com/office/2006/documentManagement/types"/>
    <ds:schemaRef ds:uri="http://purl.org/dc/terms/"/>
    <ds:schemaRef ds:uri="http://purl.org/dc/dcmitype/"/>
    <ds:schemaRef ds:uri="http://schemas.microsoft.com/office/2006/metadata/properties"/>
    <ds:schemaRef ds:uri="98fb5c23-feaf-428e-939f-58fc958f6456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52e0ec65-5702-4cf4-b829-23c42d276d2d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A9A09DAB-D53E-4811-BACE-0B948600B0CC}"/>
</file>

<file path=customXml/itemProps3.xml><?xml version="1.0" encoding="utf-8"?>
<ds:datastoreItem xmlns:ds="http://schemas.openxmlformats.org/officeDocument/2006/customXml" ds:itemID="{C6446ECE-4949-4250-889D-3AA4987A783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1457</TotalTime>
  <Words>1105</Words>
  <Application>Microsoft Office PowerPoint</Application>
  <PresentationFormat>Widescreen</PresentationFormat>
  <Paragraphs>126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XCCW Joined 1a</vt:lpstr>
      <vt:lpstr>Office Theme</vt:lpstr>
      <vt:lpstr>Our Class Motto!</vt:lpstr>
      <vt:lpstr>PowerPoint Presentation</vt:lpstr>
      <vt:lpstr>Aims of Year 1!</vt:lpstr>
      <vt:lpstr>Big Questions</vt:lpstr>
      <vt:lpstr>PowerPoint Presentation</vt:lpstr>
      <vt:lpstr>Health and Well-Being: RSE</vt:lpstr>
      <vt:lpstr>Health and Well-Being- PE Lessons</vt:lpstr>
      <vt:lpstr>LLC: Welsh</vt:lpstr>
      <vt:lpstr>Progression</vt:lpstr>
      <vt:lpstr>Assessment</vt:lpstr>
      <vt:lpstr>Learning Dispositions</vt:lpstr>
      <vt:lpstr>Health and Well-Being- Healthy Habits</vt:lpstr>
      <vt:lpstr>j2stars </vt:lpstr>
      <vt:lpstr>Pupil Voice Groups.</vt:lpstr>
      <vt:lpstr>HOMEWORK</vt:lpstr>
      <vt:lpstr>Working Together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1!</dc:title>
  <dc:creator>Amy Bennett</dc:creator>
  <cp:lastModifiedBy>Louise DAVIES</cp:lastModifiedBy>
  <cp:revision>283</cp:revision>
  <cp:lastPrinted>2017-07-05T13:35:02Z</cp:lastPrinted>
  <dcterms:created xsi:type="dcterms:W3CDTF">2014-06-15T06:46:04Z</dcterms:created>
  <dcterms:modified xsi:type="dcterms:W3CDTF">2025-07-01T06:48:13Z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0x01010099DE1D4337D83A4EBA249C9A9AEEA7F4</vt:lpwstr>
  </property>
  <property fmtid="{D5CDD505-2E9C-101B-9397-08002B2CF9AE}" pid="3" name="MediaServiceImageTags">
    <vt:lpwstr/>
  </property>
</Properties>
</file>